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5"/>
  </p:notesMasterIdLst>
  <p:sldIdLst>
    <p:sldId id="256" r:id="rId2"/>
    <p:sldId id="585" r:id="rId3"/>
    <p:sldId id="887" r:id="rId4"/>
    <p:sldId id="886" r:id="rId5"/>
    <p:sldId id="885" r:id="rId6"/>
    <p:sldId id="888" r:id="rId7"/>
    <p:sldId id="889" r:id="rId8"/>
    <p:sldId id="890" r:id="rId9"/>
    <p:sldId id="891" r:id="rId10"/>
    <p:sldId id="892" r:id="rId11"/>
    <p:sldId id="894" r:id="rId12"/>
    <p:sldId id="883" r:id="rId13"/>
    <p:sldId id="895" r:id="rId14"/>
    <p:sldId id="896" r:id="rId15"/>
    <p:sldId id="898" r:id="rId16"/>
    <p:sldId id="897" r:id="rId17"/>
    <p:sldId id="899" r:id="rId18"/>
    <p:sldId id="901" r:id="rId19"/>
    <p:sldId id="902" r:id="rId20"/>
    <p:sldId id="903" r:id="rId21"/>
    <p:sldId id="900" r:id="rId22"/>
    <p:sldId id="905" r:id="rId23"/>
    <p:sldId id="906" r:id="rId24"/>
    <p:sldId id="884" r:id="rId25"/>
    <p:sldId id="907" r:id="rId26"/>
    <p:sldId id="908" r:id="rId27"/>
    <p:sldId id="909" r:id="rId28"/>
    <p:sldId id="910" r:id="rId29"/>
    <p:sldId id="912" r:id="rId30"/>
    <p:sldId id="911" r:id="rId31"/>
    <p:sldId id="904" r:id="rId32"/>
    <p:sldId id="913" r:id="rId33"/>
    <p:sldId id="915" r:id="rId34"/>
    <p:sldId id="935" r:id="rId35"/>
    <p:sldId id="934" r:id="rId36"/>
    <p:sldId id="933" r:id="rId37"/>
    <p:sldId id="932" r:id="rId38"/>
    <p:sldId id="931" r:id="rId39"/>
    <p:sldId id="930" r:id="rId40"/>
    <p:sldId id="928" r:id="rId41"/>
    <p:sldId id="927" r:id="rId42"/>
    <p:sldId id="926" r:id="rId43"/>
    <p:sldId id="925" r:id="rId44"/>
    <p:sldId id="924" r:id="rId45"/>
    <p:sldId id="923" r:id="rId46"/>
    <p:sldId id="921" r:id="rId47"/>
    <p:sldId id="990" r:id="rId48"/>
    <p:sldId id="916" r:id="rId49"/>
    <p:sldId id="948" r:id="rId50"/>
    <p:sldId id="947" r:id="rId51"/>
    <p:sldId id="946" r:id="rId52"/>
    <p:sldId id="945" r:id="rId53"/>
    <p:sldId id="944" r:id="rId54"/>
    <p:sldId id="943" r:id="rId55"/>
    <p:sldId id="942" r:id="rId56"/>
    <p:sldId id="941" r:id="rId57"/>
    <p:sldId id="940" r:id="rId58"/>
    <p:sldId id="939" r:id="rId59"/>
    <p:sldId id="938" r:id="rId60"/>
    <p:sldId id="937" r:id="rId61"/>
    <p:sldId id="936" r:id="rId62"/>
    <p:sldId id="952" r:id="rId63"/>
    <p:sldId id="957" r:id="rId64"/>
    <p:sldId id="956" r:id="rId65"/>
    <p:sldId id="955" r:id="rId66"/>
    <p:sldId id="954" r:id="rId67"/>
    <p:sldId id="953" r:id="rId68"/>
    <p:sldId id="951" r:id="rId69"/>
    <p:sldId id="958" r:id="rId70"/>
    <p:sldId id="950" r:id="rId71"/>
    <p:sldId id="959" r:id="rId72"/>
    <p:sldId id="949" r:id="rId73"/>
    <p:sldId id="918" r:id="rId74"/>
    <p:sldId id="971" r:id="rId75"/>
    <p:sldId id="970" r:id="rId76"/>
    <p:sldId id="969" r:id="rId77"/>
    <p:sldId id="968" r:id="rId78"/>
    <p:sldId id="967" r:id="rId79"/>
    <p:sldId id="966" r:id="rId80"/>
    <p:sldId id="965" r:id="rId81"/>
    <p:sldId id="964" r:id="rId82"/>
    <p:sldId id="963" r:id="rId83"/>
    <p:sldId id="962" r:id="rId84"/>
    <p:sldId id="961" r:id="rId85"/>
    <p:sldId id="960" r:id="rId86"/>
    <p:sldId id="919" r:id="rId87"/>
    <p:sldId id="989" r:id="rId88"/>
    <p:sldId id="988" r:id="rId89"/>
    <p:sldId id="987" r:id="rId90"/>
    <p:sldId id="986" r:id="rId91"/>
    <p:sldId id="985" r:id="rId92"/>
    <p:sldId id="984" r:id="rId93"/>
    <p:sldId id="983" r:id="rId94"/>
    <p:sldId id="982" r:id="rId95"/>
    <p:sldId id="981" r:id="rId96"/>
    <p:sldId id="980" r:id="rId97"/>
    <p:sldId id="979" r:id="rId98"/>
    <p:sldId id="978" r:id="rId99"/>
    <p:sldId id="977" r:id="rId100"/>
    <p:sldId id="976" r:id="rId101"/>
    <p:sldId id="975" r:id="rId102"/>
    <p:sldId id="974" r:id="rId103"/>
    <p:sldId id="973" r:id="rId104"/>
    <p:sldId id="586" r:id="rId105"/>
    <p:sldId id="972" r:id="rId106"/>
    <p:sldId id="608" r:id="rId107"/>
    <p:sldId id="607" r:id="rId108"/>
    <p:sldId id="606" r:id="rId109"/>
    <p:sldId id="605" r:id="rId110"/>
    <p:sldId id="604" r:id="rId111"/>
    <p:sldId id="603" r:id="rId112"/>
    <p:sldId id="602" r:id="rId113"/>
    <p:sldId id="601" r:id="rId114"/>
    <p:sldId id="600" r:id="rId115"/>
    <p:sldId id="599" r:id="rId116"/>
    <p:sldId id="611" r:id="rId117"/>
    <p:sldId id="613" r:id="rId118"/>
    <p:sldId id="612" r:id="rId119"/>
    <p:sldId id="657" r:id="rId120"/>
    <p:sldId id="618" r:id="rId121"/>
    <p:sldId id="674" r:id="rId122"/>
    <p:sldId id="628" r:id="rId123"/>
    <p:sldId id="627" r:id="rId124"/>
    <p:sldId id="626" r:id="rId125"/>
    <p:sldId id="625" r:id="rId126"/>
    <p:sldId id="624" r:id="rId127"/>
    <p:sldId id="623" r:id="rId128"/>
    <p:sldId id="622" r:id="rId129"/>
    <p:sldId id="621" r:id="rId130"/>
    <p:sldId id="620" r:id="rId131"/>
    <p:sldId id="619" r:id="rId132"/>
    <p:sldId id="617" r:id="rId133"/>
    <p:sldId id="616" r:id="rId134"/>
    <p:sldId id="615" r:id="rId135"/>
    <p:sldId id="637" r:id="rId136"/>
    <p:sldId id="640" r:id="rId137"/>
    <p:sldId id="639" r:id="rId138"/>
    <p:sldId id="638" r:id="rId139"/>
    <p:sldId id="636" r:id="rId140"/>
    <p:sldId id="630" r:id="rId141"/>
    <p:sldId id="635" r:id="rId142"/>
    <p:sldId id="634" r:id="rId143"/>
    <p:sldId id="633" r:id="rId144"/>
    <p:sldId id="632" r:id="rId145"/>
    <p:sldId id="631" r:id="rId146"/>
    <p:sldId id="629" r:id="rId147"/>
    <p:sldId id="649" r:id="rId148"/>
    <p:sldId id="648" r:id="rId149"/>
    <p:sldId id="645" r:id="rId150"/>
    <p:sldId id="647" r:id="rId151"/>
    <p:sldId id="646" r:id="rId152"/>
    <p:sldId id="644" r:id="rId153"/>
    <p:sldId id="643" r:id="rId154"/>
    <p:sldId id="642" r:id="rId155"/>
    <p:sldId id="641" r:id="rId156"/>
    <p:sldId id="654" r:id="rId157"/>
    <p:sldId id="653" r:id="rId158"/>
    <p:sldId id="652" r:id="rId159"/>
    <p:sldId id="651" r:id="rId160"/>
    <p:sldId id="650" r:id="rId161"/>
    <p:sldId id="655" r:id="rId162"/>
    <p:sldId id="656" r:id="rId163"/>
    <p:sldId id="590" r:id="rId164"/>
    <p:sldId id="673" r:id="rId165"/>
    <p:sldId id="672" r:id="rId166"/>
    <p:sldId id="671" r:id="rId167"/>
    <p:sldId id="670" r:id="rId168"/>
    <p:sldId id="669" r:id="rId169"/>
    <p:sldId id="668" r:id="rId170"/>
    <p:sldId id="667" r:id="rId171"/>
    <p:sldId id="666" r:id="rId172"/>
    <p:sldId id="665" r:id="rId173"/>
    <p:sldId id="664" r:id="rId174"/>
    <p:sldId id="663" r:id="rId175"/>
    <p:sldId id="662" r:id="rId176"/>
    <p:sldId id="661" r:id="rId177"/>
    <p:sldId id="660" r:id="rId178"/>
    <p:sldId id="659" r:id="rId179"/>
    <p:sldId id="658" r:id="rId180"/>
    <p:sldId id="591" r:id="rId181"/>
    <p:sldId id="700" r:id="rId182"/>
    <p:sldId id="702" r:id="rId183"/>
    <p:sldId id="701" r:id="rId184"/>
    <p:sldId id="699" r:id="rId185"/>
    <p:sldId id="704" r:id="rId186"/>
    <p:sldId id="698" r:id="rId187"/>
    <p:sldId id="697" r:id="rId188"/>
    <p:sldId id="696" r:id="rId189"/>
    <p:sldId id="695" r:id="rId190"/>
    <p:sldId id="694" r:id="rId191"/>
    <p:sldId id="991" r:id="rId192"/>
    <p:sldId id="693" r:id="rId193"/>
    <p:sldId id="691" r:id="rId194"/>
    <p:sldId id="690" r:id="rId195"/>
    <p:sldId id="703" r:id="rId196"/>
    <p:sldId id="689" r:id="rId197"/>
    <p:sldId id="687" r:id="rId198"/>
    <p:sldId id="686" r:id="rId199"/>
    <p:sldId id="684" r:id="rId200"/>
    <p:sldId id="683" r:id="rId201"/>
    <p:sldId id="685" r:id="rId202"/>
    <p:sldId id="681" r:id="rId203"/>
    <p:sldId id="680" r:id="rId204"/>
    <p:sldId id="705" r:id="rId205"/>
    <p:sldId id="679" r:id="rId206"/>
    <p:sldId id="678" r:id="rId207"/>
    <p:sldId id="677" r:id="rId208"/>
    <p:sldId id="706" r:id="rId209"/>
    <p:sldId id="676" r:id="rId210"/>
    <p:sldId id="708" r:id="rId211"/>
    <p:sldId id="675" r:id="rId212"/>
    <p:sldId id="709" r:id="rId213"/>
    <p:sldId id="609" r:id="rId214"/>
    <p:sldId id="610" r:id="rId215"/>
    <p:sldId id="592" r:id="rId216"/>
    <p:sldId id="729" r:id="rId217"/>
    <p:sldId id="728" r:id="rId218"/>
    <p:sldId id="727" r:id="rId219"/>
    <p:sldId id="726" r:id="rId220"/>
    <p:sldId id="725" r:id="rId221"/>
    <p:sldId id="724" r:id="rId222"/>
    <p:sldId id="723" r:id="rId223"/>
    <p:sldId id="722" r:id="rId224"/>
    <p:sldId id="721" r:id="rId225"/>
    <p:sldId id="720" r:id="rId226"/>
    <p:sldId id="719" r:id="rId227"/>
    <p:sldId id="718" r:id="rId228"/>
    <p:sldId id="717" r:id="rId229"/>
    <p:sldId id="716" r:id="rId230"/>
    <p:sldId id="715" r:id="rId231"/>
    <p:sldId id="714" r:id="rId232"/>
    <p:sldId id="713" r:id="rId233"/>
    <p:sldId id="712" r:id="rId234"/>
    <p:sldId id="711" r:id="rId235"/>
    <p:sldId id="710" r:id="rId236"/>
    <p:sldId id="788" r:id="rId237"/>
    <p:sldId id="787" r:id="rId238"/>
    <p:sldId id="786" r:id="rId239"/>
    <p:sldId id="785" r:id="rId240"/>
    <p:sldId id="784" r:id="rId241"/>
    <p:sldId id="783" r:id="rId242"/>
    <p:sldId id="782" r:id="rId243"/>
    <p:sldId id="780" r:id="rId244"/>
    <p:sldId id="781" r:id="rId245"/>
    <p:sldId id="779" r:id="rId246"/>
    <p:sldId id="778" r:id="rId247"/>
    <p:sldId id="776" r:id="rId248"/>
    <p:sldId id="775" r:id="rId249"/>
    <p:sldId id="774" r:id="rId250"/>
    <p:sldId id="773" r:id="rId251"/>
    <p:sldId id="771" r:id="rId252"/>
    <p:sldId id="770" r:id="rId253"/>
    <p:sldId id="769" r:id="rId254"/>
    <p:sldId id="772" r:id="rId255"/>
    <p:sldId id="768" r:id="rId256"/>
    <p:sldId id="764" r:id="rId257"/>
    <p:sldId id="765" r:id="rId258"/>
    <p:sldId id="766" r:id="rId259"/>
    <p:sldId id="767" r:id="rId260"/>
    <p:sldId id="763" r:id="rId261"/>
    <p:sldId id="762" r:id="rId262"/>
    <p:sldId id="761" r:id="rId263"/>
    <p:sldId id="760" r:id="rId264"/>
    <p:sldId id="756" r:id="rId265"/>
    <p:sldId id="757" r:id="rId266"/>
    <p:sldId id="758" r:id="rId267"/>
    <p:sldId id="759" r:id="rId268"/>
    <p:sldId id="755" r:id="rId269"/>
    <p:sldId id="754" r:id="rId270"/>
    <p:sldId id="753" r:id="rId271"/>
    <p:sldId id="752" r:id="rId272"/>
    <p:sldId id="748" r:id="rId273"/>
    <p:sldId id="751" r:id="rId274"/>
    <p:sldId id="750" r:id="rId275"/>
    <p:sldId id="749" r:id="rId276"/>
    <p:sldId id="747" r:id="rId277"/>
    <p:sldId id="746" r:id="rId278"/>
    <p:sldId id="744" r:id="rId279"/>
    <p:sldId id="743" r:id="rId280"/>
    <p:sldId id="742" r:id="rId281"/>
    <p:sldId id="741" r:id="rId282"/>
    <p:sldId id="735" r:id="rId283"/>
    <p:sldId id="738" r:id="rId284"/>
    <p:sldId id="737" r:id="rId285"/>
    <p:sldId id="736" r:id="rId286"/>
    <p:sldId id="593" r:id="rId287"/>
    <p:sldId id="734" r:id="rId288"/>
    <p:sldId id="733" r:id="rId289"/>
    <p:sldId id="732" r:id="rId290"/>
    <p:sldId id="731" r:id="rId291"/>
    <p:sldId id="730" r:id="rId292"/>
    <p:sldId id="595" r:id="rId293"/>
    <p:sldId id="812" r:id="rId294"/>
    <p:sldId id="793" r:id="rId295"/>
    <p:sldId id="794" r:id="rId296"/>
    <p:sldId id="792" r:id="rId297"/>
    <p:sldId id="791" r:id="rId298"/>
    <p:sldId id="790" r:id="rId299"/>
    <p:sldId id="789" r:id="rId300"/>
    <p:sldId id="800" r:id="rId301"/>
    <p:sldId id="799" r:id="rId302"/>
    <p:sldId id="798" r:id="rId303"/>
    <p:sldId id="797" r:id="rId304"/>
    <p:sldId id="801" r:id="rId305"/>
    <p:sldId id="811" r:id="rId306"/>
    <p:sldId id="810" r:id="rId307"/>
    <p:sldId id="809" r:id="rId308"/>
    <p:sldId id="808" r:id="rId309"/>
    <p:sldId id="807" r:id="rId310"/>
    <p:sldId id="806" r:id="rId311"/>
    <p:sldId id="805" r:id="rId312"/>
    <p:sldId id="804" r:id="rId313"/>
    <p:sldId id="803" r:id="rId314"/>
    <p:sldId id="802" r:id="rId315"/>
    <p:sldId id="795" r:id="rId316"/>
    <p:sldId id="821" r:id="rId317"/>
    <p:sldId id="820" r:id="rId318"/>
    <p:sldId id="819" r:id="rId319"/>
    <p:sldId id="817" r:id="rId320"/>
    <p:sldId id="816" r:id="rId321"/>
    <p:sldId id="818" r:id="rId322"/>
    <p:sldId id="815" r:id="rId323"/>
    <p:sldId id="814" r:id="rId324"/>
    <p:sldId id="827" r:id="rId325"/>
    <p:sldId id="826" r:id="rId326"/>
    <p:sldId id="825" r:id="rId327"/>
    <p:sldId id="823" r:id="rId328"/>
    <p:sldId id="824" r:id="rId329"/>
    <p:sldId id="822" r:id="rId330"/>
    <p:sldId id="596" r:id="rId331"/>
    <p:sldId id="837" r:id="rId332"/>
    <p:sldId id="836" r:id="rId333"/>
    <p:sldId id="835" r:id="rId334"/>
    <p:sldId id="834" r:id="rId335"/>
    <p:sldId id="833" r:id="rId336"/>
    <p:sldId id="838" r:id="rId337"/>
    <p:sldId id="829" r:id="rId338"/>
    <p:sldId id="839" r:id="rId339"/>
    <p:sldId id="840" r:id="rId340"/>
    <p:sldId id="828" r:id="rId341"/>
    <p:sldId id="597" r:id="rId342"/>
    <p:sldId id="843" r:id="rId343"/>
    <p:sldId id="842" r:id="rId344"/>
    <p:sldId id="841" r:id="rId345"/>
    <p:sldId id="598" r:id="rId346"/>
    <p:sldId id="848" r:id="rId347"/>
    <p:sldId id="847" r:id="rId348"/>
    <p:sldId id="846" r:id="rId349"/>
    <p:sldId id="845" r:id="rId350"/>
    <p:sldId id="844" r:id="rId351"/>
    <p:sldId id="851" r:id="rId352"/>
    <p:sldId id="849" r:id="rId353"/>
    <p:sldId id="854" r:id="rId354"/>
    <p:sldId id="855" r:id="rId355"/>
    <p:sldId id="862" r:id="rId356"/>
    <p:sldId id="861" r:id="rId357"/>
    <p:sldId id="860" r:id="rId358"/>
    <p:sldId id="859" r:id="rId359"/>
    <p:sldId id="858" r:id="rId360"/>
    <p:sldId id="857" r:id="rId361"/>
    <p:sldId id="856" r:id="rId362"/>
    <p:sldId id="853" r:id="rId363"/>
    <p:sldId id="850" r:id="rId364"/>
    <p:sldId id="863" r:id="rId365"/>
    <p:sldId id="868" r:id="rId366"/>
    <p:sldId id="867" r:id="rId367"/>
    <p:sldId id="866" r:id="rId368"/>
    <p:sldId id="865" r:id="rId369"/>
    <p:sldId id="864" r:id="rId370"/>
    <p:sldId id="870" r:id="rId371"/>
    <p:sldId id="869" r:id="rId372"/>
    <p:sldId id="872" r:id="rId373"/>
    <p:sldId id="871" r:id="rId374"/>
    <p:sldId id="882" r:id="rId375"/>
    <p:sldId id="881" r:id="rId376"/>
    <p:sldId id="880" r:id="rId377"/>
    <p:sldId id="879" r:id="rId378"/>
    <p:sldId id="878" r:id="rId379"/>
    <p:sldId id="877" r:id="rId380"/>
    <p:sldId id="876" r:id="rId381"/>
    <p:sldId id="873" r:id="rId382"/>
    <p:sldId id="874" r:id="rId383"/>
    <p:sldId id="875" r:id="rId3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00"/>
    <a:srgbClr val="FF00D3"/>
    <a:srgbClr val="786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980" autoAdjust="0"/>
  </p:normalViewPr>
  <p:slideViewPr>
    <p:cSldViewPr snapToGrid="0" snapToObjects="1">
      <p:cViewPr>
        <p:scale>
          <a:sx n="100" d="100"/>
          <a:sy n="100" d="100"/>
        </p:scale>
        <p:origin x="-132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59" Type="http://schemas.openxmlformats.org/officeDocument/2006/relationships/slide" Target="slides/slide35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80" Type="http://schemas.openxmlformats.org/officeDocument/2006/relationships/slide" Target="slides/slide379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notesMaster" Target="notesMasters/notesMaster1.xml"/><Relationship Id="rId386" Type="http://schemas.openxmlformats.org/officeDocument/2006/relationships/printerSettings" Target="printerSettings/printerSettings1.bin"/><Relationship Id="rId387" Type="http://schemas.openxmlformats.org/officeDocument/2006/relationships/presProps" Target="presProps.xml"/><Relationship Id="rId388" Type="http://schemas.openxmlformats.org/officeDocument/2006/relationships/viewProps" Target="viewProps.xml"/><Relationship Id="rId389" Type="http://schemas.openxmlformats.org/officeDocument/2006/relationships/theme" Target="theme/theme1.xml"/><Relationship Id="rId390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B783D-C2BD-4549-9F6A-E1F615147760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9DD1E-77B5-B74A-8E7C-2622B5C9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70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9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1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8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2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0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27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4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30DC5-670E-6D44-BE59-D2AD79057C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1532A-A909-2440-9AC4-0641ED245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F6228"/>
                </a:solidFill>
              </a:rPr>
              <a:t>Positional Number Systems</a:t>
            </a:r>
            <a:endParaRPr lang="en-US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49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 smtClean="0">
                <a:solidFill>
                  <a:srgbClr val="FFFFFF"/>
                </a:solidFill>
              </a:rPr>
              <a:t>: Each character is mapped to a number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 </a:t>
            </a:r>
            <a:r>
              <a:rPr lang="en-US" sz="2400" dirty="0" smtClean="0">
                <a:solidFill>
                  <a:srgbClr val="FFFFFF"/>
                </a:solidFill>
              </a:rPr>
              <a:t>Images: matrix of pixels’ colors. Each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color is represented as (R,G,B) levels</a:t>
            </a:r>
            <a:r>
              <a:rPr lang="en-US" sz="2400" dirty="0" smtClean="0"/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5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3900" y="1816100"/>
            <a:ext cx="27432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650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3900" y="1816100"/>
            <a:ext cx="27432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30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66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39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30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 </a:t>
            </a:r>
            <a:r>
              <a:rPr lang="en-US" sz="2400" dirty="0" err="1" smtClean="0">
                <a:solidFill>
                  <a:srgbClr val="FFFFFF"/>
                </a:solidFill>
              </a:rPr>
              <a:t>ff</a:t>
            </a:r>
            <a:endParaRPr lang="en-US" sz="2400" dirty="0" smtClean="0">
              <a:solidFill>
                <a:srgbClr val="FFFFFF"/>
              </a:solidFill>
            </a:endParaRP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28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39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30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 </a:t>
            </a:r>
            <a:r>
              <a:rPr lang="en-US" sz="2400" dirty="0" err="1" smtClean="0"/>
              <a:t>ff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3191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(</a:t>
            </a:r>
            <a:r>
              <a:rPr lang="en-US" sz="4400" dirty="0" smtClean="0"/>
              <a:t>13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1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451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15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8</a:t>
            </a: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543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97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23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5</a:t>
            </a: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4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 smtClean="0">
                <a:solidFill>
                  <a:srgbClr val="FFFFFF"/>
                </a:solidFill>
              </a:rPr>
              <a:t>: Each character is mapped to a number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 </a:t>
            </a:r>
            <a:r>
              <a:rPr lang="en-US" sz="2400" dirty="0" smtClean="0">
                <a:solidFill>
                  <a:srgbClr val="FFFFFF"/>
                </a:solidFill>
              </a:rPr>
              <a:t>Images: matrix of pixels’ colors. Each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color is represented as (R,G,B) levels</a:t>
            </a:r>
            <a:r>
              <a:rPr lang="en-US" sz="2400" dirty="0" smtClean="0"/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954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1101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358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r>
              <a:rPr lang="en-US" sz="4400" dirty="0" smtClean="0"/>
              <a:t> = (1101)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503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r>
              <a:rPr lang="en-US" sz="4400" dirty="0" smtClean="0"/>
              <a:t> = (1101)</a:t>
            </a:r>
            <a:r>
              <a:rPr lang="en-US" sz="4400" baseline="-25000" dirty="0" smtClean="0"/>
              <a:t>2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chemeClr val="bg1"/>
                </a:solidFill>
              </a:rPr>
              <a:t>d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16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10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r>
              <a:rPr lang="en-US" sz="4400" dirty="0" smtClean="0"/>
              <a:t> = (1101)</a:t>
            </a:r>
            <a:r>
              <a:rPr lang="en-US" sz="4400" baseline="-25000" dirty="0" smtClean="0"/>
              <a:t>2</a:t>
            </a:r>
            <a:r>
              <a:rPr lang="en-US" sz="4400" dirty="0" smtClean="0"/>
              <a:t> = (d)</a:t>
            </a:r>
            <a:r>
              <a:rPr lang="en-US" sz="4400" baseline="-25000" dirty="0" smtClean="0"/>
              <a:t>16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999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4" y="16002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(13)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(15)</a:t>
            </a:r>
            <a:r>
              <a:rPr lang="en-US" sz="4400" baseline="-25000" dirty="0" smtClean="0"/>
              <a:t>8</a:t>
            </a:r>
            <a:r>
              <a:rPr lang="en-US" sz="4400" dirty="0" smtClean="0"/>
              <a:t> = (23)</a:t>
            </a:r>
            <a:r>
              <a:rPr lang="en-US" sz="4400" baseline="-25000" dirty="0" smtClean="0"/>
              <a:t>5</a:t>
            </a:r>
            <a:r>
              <a:rPr lang="en-US" sz="4400" dirty="0" smtClean="0"/>
              <a:t> = (1101)</a:t>
            </a:r>
            <a:r>
              <a:rPr lang="en-US" sz="4400" baseline="-25000" dirty="0" smtClean="0"/>
              <a:t>2</a:t>
            </a:r>
            <a:r>
              <a:rPr lang="en-US" sz="4400" dirty="0" smtClean="0"/>
              <a:t> = (d)</a:t>
            </a:r>
            <a:r>
              <a:rPr lang="en-US" sz="4400" baseline="-25000" dirty="0" smtClean="0"/>
              <a:t>16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Equivalent Representations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3465240"/>
            <a:ext cx="35738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Representation of</a:t>
            </a:r>
            <a:br>
              <a:rPr lang="en-US" sz="3200" dirty="0"/>
            </a:br>
            <a:r>
              <a:rPr lang="en-US" sz="3200" dirty="0"/>
              <a:t>number </a:t>
            </a:r>
            <a:r>
              <a:rPr lang="en-US" sz="3200" dirty="0" smtClean="0">
                <a:solidFill>
                  <a:srgbClr val="008000"/>
                </a:solidFill>
              </a:rPr>
              <a:t>N </a:t>
            </a:r>
            <a:r>
              <a:rPr lang="en-US" sz="3200" dirty="0">
                <a:solidFill>
                  <a:srgbClr val="008000"/>
                </a:solidFill>
              </a:rPr>
              <a:t>in base b</a:t>
            </a:r>
            <a:r>
              <a:rPr lang="en-US" sz="3200" baseline="-25000" dirty="0">
                <a:solidFill>
                  <a:srgbClr val="008000"/>
                </a:solidFill>
              </a:rPr>
              <a:t>1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47832" y="3465240"/>
            <a:ext cx="35857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/>
              <a:t>Representation of</a:t>
            </a:r>
            <a:br>
              <a:rPr lang="en-US" sz="3200" dirty="0"/>
            </a:br>
            <a:r>
              <a:rPr lang="en-US" sz="3200" dirty="0"/>
              <a:t>number </a:t>
            </a:r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base </a:t>
            </a:r>
            <a:r>
              <a:rPr lang="en-US" sz="3200" dirty="0" smtClean="0">
                <a:solidFill>
                  <a:srgbClr val="660066"/>
                </a:solidFill>
              </a:rPr>
              <a:t>b</a:t>
            </a:r>
            <a:r>
              <a:rPr lang="en-US" sz="3200" baseline="-25000" dirty="0" smtClean="0">
                <a:solidFill>
                  <a:srgbClr val="660066"/>
                </a:solidFill>
              </a:rPr>
              <a:t>2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51558" y="4060619"/>
            <a:ext cx="1596274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8165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999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46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948A54"/>
                </a:solidFill>
              </a:rPr>
              <a:t>N </a:t>
            </a:r>
            <a:r>
              <a:rPr lang="en-US" sz="3200" dirty="0">
                <a:solidFill>
                  <a:srgbClr val="948A54"/>
                </a:solidFill>
              </a:rPr>
              <a:t>in base b</a:t>
            </a:r>
            <a:endParaRPr lang="en-US" sz="3200" baseline="-25000" dirty="0">
              <a:solidFill>
                <a:srgbClr val="948A54"/>
              </a:solidFill>
            </a:endParaRPr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(ii)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977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decimal</a:t>
            </a:r>
            <a:endParaRPr lang="en-US" sz="3200" baseline="-25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90000"/>
                  </a:schemeClr>
                </a:solidFill>
              </a:rPr>
              <a:t>N 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in base b</a:t>
            </a:r>
            <a:endParaRPr lang="en-US" sz="3200" baseline="-250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>
                <a:lumMod val="20000"/>
                <a:lumOff val="8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(ii)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1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895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0465418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853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91428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59479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399540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9641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9324470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446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10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685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5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0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459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</a:t>
            </a:r>
            <a:r>
              <a:rPr lang="en-US" sz="4000" dirty="0" smtClean="0"/>
              <a:t>7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1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150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1378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2695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1989587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717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56397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99563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5106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36900" y="27305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929338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34448753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972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</a:t>
            </a:r>
            <a:r>
              <a:rPr lang="en-US" sz="4000" dirty="0" smtClean="0">
                <a:solidFill>
                  <a:srgbClr val="FFFFFF"/>
                </a:solidFill>
              </a:rPr>
              <a:t>= 5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+ 2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+ 1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8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089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85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153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590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74448751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127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236694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131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36900" y="27305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45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89967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91568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</a:t>
            </a:r>
            <a:r>
              <a:rPr lang="en-US" sz="4000" dirty="0">
                <a:solidFill>
                  <a:srgbClr val="FFFFFF"/>
                </a:solidFill>
              </a:rPr>
              <a:t>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0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1</a:t>
            </a:r>
            <a:r>
              <a:rPr lang="en-US" sz="4000" dirty="0">
                <a:solidFill>
                  <a:srgbClr val="FFFFFF"/>
                </a:solidFill>
              </a:rPr>
              <a:t> + 0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2</a:t>
            </a:r>
            <a:r>
              <a:rPr lang="en-US" sz="4000" dirty="0">
                <a:solidFill>
                  <a:srgbClr val="FFFFFF"/>
                </a:solidFill>
              </a:rPr>
              <a:t> + 1</a:t>
            </a:r>
            <a:r>
              <a:rPr lang="en-US" sz="4000" baseline="30000" dirty="0">
                <a:solidFill>
                  <a:srgbClr val="FFFFFF"/>
                </a:solidFill>
              </a:rPr>
              <a:t>.</a:t>
            </a:r>
            <a:r>
              <a:rPr lang="en-US" sz="4000" dirty="0">
                <a:solidFill>
                  <a:srgbClr val="FFFFFF"/>
                </a:solidFill>
              </a:rPr>
              <a:t>2</a:t>
            </a:r>
            <a:r>
              <a:rPr lang="en-US" sz="4000" baseline="30000" dirty="0">
                <a:solidFill>
                  <a:srgbClr val="FFFFFF"/>
                </a:solidFill>
              </a:rPr>
              <a:t>3</a:t>
            </a:r>
            <a:r>
              <a:rPr lang="en-US" sz="4000" dirty="0">
                <a:solidFill>
                  <a:srgbClr val="FFFFFF"/>
                </a:solidFill>
              </a:rPr>
              <a:t> 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25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FFF"/>
                </a:solidFill>
              </a:rPr>
              <a:t>=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420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6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3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= </a:t>
            </a:r>
            <a:r>
              <a:rPr lang="en-US" sz="4000" dirty="0" smtClean="0">
                <a:solidFill>
                  <a:srgbClr val="FFFFFF"/>
                </a:solidFill>
              </a:rPr>
              <a:t>946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3885684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3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= </a:t>
            </a:r>
            <a:r>
              <a:rPr lang="en-US" sz="4000" dirty="0" smtClean="0">
                <a:solidFill>
                  <a:srgbClr val="FFFFFF"/>
                </a:solidFill>
              </a:rPr>
              <a:t>946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45" name="Left Bracket 44"/>
          <p:cNvSpPr/>
          <p:nvPr/>
        </p:nvSpPr>
        <p:spPr>
          <a:xfrm rot="16200000">
            <a:off x="262796" y="503617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/>
          <p:cNvSpPr/>
          <p:nvPr/>
        </p:nvSpPr>
        <p:spPr>
          <a:xfrm rot="16200000">
            <a:off x="648863" y="5037245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1008329" y="503831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040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= 2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11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1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+ </a:t>
            </a:r>
            <a:r>
              <a:rPr lang="en-US" sz="4000" dirty="0" smtClean="0">
                <a:solidFill>
                  <a:srgbClr val="FFFFFF"/>
                </a:solidFill>
              </a:rPr>
              <a:t>3</a:t>
            </a:r>
            <a:r>
              <a:rPr lang="en-US" sz="4000" baseline="30000" dirty="0" smtClean="0">
                <a:solidFill>
                  <a:srgbClr val="FFFFFF"/>
                </a:solidFill>
              </a:rPr>
              <a:t>.</a:t>
            </a:r>
            <a:r>
              <a:rPr lang="en-US" sz="4000" dirty="0" smtClean="0">
                <a:solidFill>
                  <a:srgbClr val="FFFFFF"/>
                </a:solidFill>
              </a:rPr>
              <a:t>16</a:t>
            </a:r>
            <a:r>
              <a:rPr lang="en-US" sz="4000" baseline="30000" dirty="0" smtClean="0">
                <a:solidFill>
                  <a:srgbClr val="FFFFFF"/>
                </a:solidFill>
              </a:rPr>
              <a:t>2</a:t>
            </a:r>
            <a:r>
              <a:rPr lang="en-US" sz="4000" dirty="0" smtClean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= </a:t>
            </a:r>
            <a:r>
              <a:rPr lang="en-US" sz="4000" dirty="0" smtClean="0">
                <a:solidFill>
                  <a:srgbClr val="FFFFFF"/>
                </a:solidFill>
              </a:rPr>
              <a:t>946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45" name="Left Bracket 44"/>
          <p:cNvSpPr/>
          <p:nvPr/>
        </p:nvSpPr>
        <p:spPr>
          <a:xfrm rot="16200000">
            <a:off x="262796" y="503617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/>
          <p:cNvSpPr/>
          <p:nvPr/>
        </p:nvSpPr>
        <p:spPr>
          <a:xfrm rot="16200000">
            <a:off x="648863" y="5037245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1008329" y="503831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7576" y="515936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38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5272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535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11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>
                <a:solidFill>
                  <a:srgbClr val="FFFFFF"/>
                </a:solidFill>
              </a:rPr>
              <a:t>= </a:t>
            </a:r>
            <a:r>
              <a:rPr lang="en-US" sz="4000" dirty="0" smtClean="0">
                <a:solidFill>
                  <a:srgbClr val="FFFFFF"/>
                </a:solidFill>
              </a:rPr>
              <a:t>946</a:t>
            </a:r>
            <a:endParaRPr lang="en-US" sz="4000" baseline="30000" dirty="0" smtClean="0">
              <a:solidFill>
                <a:srgbClr val="FFFFFF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45" name="Left Bracket 44"/>
          <p:cNvSpPr/>
          <p:nvPr/>
        </p:nvSpPr>
        <p:spPr>
          <a:xfrm rot="16200000">
            <a:off x="262796" y="503617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/>
          <p:cNvSpPr/>
          <p:nvPr/>
        </p:nvSpPr>
        <p:spPr>
          <a:xfrm rot="16200000">
            <a:off x="648863" y="5037245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1008329" y="503831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7576" y="515936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38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5272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84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11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smtClean="0"/>
              <a:t>946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45" name="Left Bracket 44"/>
          <p:cNvSpPr/>
          <p:nvPr/>
        </p:nvSpPr>
        <p:spPr>
          <a:xfrm rot="16200000">
            <a:off x="262796" y="503617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/>
          <p:cNvSpPr/>
          <p:nvPr/>
        </p:nvSpPr>
        <p:spPr>
          <a:xfrm rot="16200000">
            <a:off x="648863" y="5037245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1008329" y="503831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7576" y="515936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38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5272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9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</a:t>
            </a:r>
            <a:r>
              <a:rPr lang="en-US" sz="2000" dirty="0" smtClean="0">
                <a:solidFill>
                  <a:srgbClr val="FFFFFF"/>
                </a:solidFill>
              </a:rPr>
              <a:t>  101  108  108  111  32  87  111  114  108  100  33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36900" y="27305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7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</a:t>
            </a:r>
            <a:r>
              <a:rPr lang="en-US" sz="3200" u="sng" dirty="0" err="1" smtClean="0">
                <a:solidFill>
                  <a:srgbClr val="008000"/>
                </a:solidFill>
              </a:rPr>
              <a:t>i</a:t>
            </a:r>
            <a:r>
              <a:rPr lang="en-US" sz="3200" u="sng" dirty="0" smtClean="0">
                <a:solidFill>
                  <a:srgbClr val="008000"/>
                </a:solidFill>
              </a:rPr>
              <a:t>) base b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decimal</a:t>
            </a:r>
            <a:endParaRPr lang="en-US" sz="2000" u="sng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-496981" y="702191"/>
            <a:ext cx="10243217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(3 7 5)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</a:t>
            </a:r>
            <a:r>
              <a:rPr lang="en-US" sz="4000" dirty="0"/>
              <a:t>5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0</a:t>
            </a:r>
            <a:r>
              <a:rPr lang="en-US" sz="4000" dirty="0"/>
              <a:t> + 7</a:t>
            </a:r>
            <a:r>
              <a:rPr lang="en-US" sz="4000" baseline="30000" dirty="0"/>
              <a:t>.</a:t>
            </a:r>
            <a:r>
              <a:rPr lang="en-US" sz="4000" dirty="0"/>
              <a:t>10</a:t>
            </a:r>
            <a:r>
              <a:rPr lang="en-US" sz="4000" baseline="30000" dirty="0"/>
              <a:t>1</a:t>
            </a:r>
            <a:r>
              <a:rPr lang="en-US" sz="4000" dirty="0"/>
              <a:t> 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10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375</a:t>
            </a:r>
            <a:endParaRPr lang="en-US" sz="4000" baseline="30000" dirty="0" smtClean="0"/>
          </a:p>
          <a:p>
            <a:pPr marL="457200" lvl="1" indent="0">
              <a:buNone/>
            </a:pP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1" name="Left Bracket 20"/>
          <p:cNvSpPr/>
          <p:nvPr/>
        </p:nvSpPr>
        <p:spPr>
          <a:xfrm rot="16200000">
            <a:off x="262796" y="111931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648863" y="11203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1008329" y="112144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7576" y="124250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338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272" y="1243562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100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||10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496981" y="2006063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000" dirty="0" smtClean="0"/>
              <a:t>(1 2 5)</a:t>
            </a:r>
            <a:r>
              <a:rPr lang="en-US" sz="4000" baseline="-25000" dirty="0" smtClean="0"/>
              <a:t>8</a:t>
            </a:r>
            <a:r>
              <a:rPr lang="en-US" sz="4000" dirty="0" smtClean="0"/>
              <a:t>  = 5</a:t>
            </a:r>
            <a:r>
              <a:rPr lang="en-US" sz="4000" baseline="30000" dirty="0" smtClean="0"/>
              <a:t>.</a:t>
            </a:r>
            <a:r>
              <a:rPr lang="en-US" sz="4000" dirty="0"/>
              <a:t>8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+ 2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+ 1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8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= 85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9" name="Left Bracket 28"/>
          <p:cNvSpPr/>
          <p:nvPr/>
        </p:nvSpPr>
        <p:spPr>
          <a:xfrm rot="16200000">
            <a:off x="262796" y="242318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48863" y="242425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1008329" y="242532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576" y="2546376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338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5272" y="254743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-496981" y="3320788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(1 0 1 1)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000" dirty="0"/>
              <a:t>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0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1</a:t>
            </a:r>
            <a:r>
              <a:rPr lang="en-US" sz="4000" dirty="0"/>
              <a:t> + 0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2</a:t>
            </a:r>
            <a:r>
              <a:rPr lang="en-US" sz="4000" dirty="0"/>
              <a:t> + 1</a:t>
            </a:r>
            <a:r>
              <a:rPr lang="en-US" sz="4000" baseline="30000" dirty="0"/>
              <a:t>.</a:t>
            </a:r>
            <a:r>
              <a:rPr lang="en-US" sz="4000" dirty="0"/>
              <a:t>2</a:t>
            </a:r>
            <a:r>
              <a:rPr lang="en-US" sz="4000" baseline="30000" dirty="0"/>
              <a:t>3</a:t>
            </a:r>
            <a:r>
              <a:rPr lang="en-US" sz="4000" dirty="0"/>
              <a:t> = </a:t>
            </a:r>
            <a:r>
              <a:rPr lang="en-US" sz="4000" dirty="0" smtClean="0"/>
              <a:t>11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6" name="Left Bracket 35"/>
          <p:cNvSpPr/>
          <p:nvPr/>
        </p:nvSpPr>
        <p:spPr>
          <a:xfrm rot="16200000">
            <a:off x="262796" y="3737909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648863" y="3738978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1008329" y="374004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07576" y="3861101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338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5272" y="3862159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3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 rot="16200000">
            <a:off x="1372448" y="3734464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45795" y="3858714"/>
            <a:ext cx="593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-496981" y="4619055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(3 b 2)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2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0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11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1</a:t>
            </a:r>
            <a:r>
              <a:rPr lang="en-US" sz="4000" dirty="0" smtClean="0"/>
              <a:t> </a:t>
            </a:r>
            <a:r>
              <a:rPr lang="en-US" sz="4000" dirty="0"/>
              <a:t>+ </a:t>
            </a:r>
            <a:r>
              <a:rPr lang="en-US" sz="4000" dirty="0" smtClean="0"/>
              <a:t>3</a:t>
            </a:r>
            <a:r>
              <a:rPr lang="en-US" sz="4000" baseline="30000" dirty="0" smtClean="0"/>
              <a:t>.</a:t>
            </a:r>
            <a:r>
              <a:rPr lang="en-US" sz="4000" dirty="0" smtClean="0"/>
              <a:t>16</a:t>
            </a:r>
            <a:r>
              <a:rPr lang="en-US" sz="4000" baseline="30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/>
              <a:t>= </a:t>
            </a:r>
            <a:r>
              <a:rPr lang="en-US" sz="4000" dirty="0" smtClean="0"/>
              <a:t>946</a:t>
            </a:r>
            <a:endParaRPr lang="en-US" sz="4000" baseline="300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45" name="Left Bracket 44"/>
          <p:cNvSpPr/>
          <p:nvPr/>
        </p:nvSpPr>
        <p:spPr>
          <a:xfrm rot="16200000">
            <a:off x="262796" y="5036176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ket 45"/>
          <p:cNvSpPr/>
          <p:nvPr/>
        </p:nvSpPr>
        <p:spPr>
          <a:xfrm rot="16200000">
            <a:off x="648863" y="5037245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1008329" y="5038313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7576" y="515936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0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338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1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5272" y="516042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  <a:r>
              <a:rPr lang="en-US" sz="1600" baseline="30000" dirty="0" smtClean="0">
                <a:solidFill>
                  <a:srgbClr val="FF6600"/>
                </a:solidFill>
              </a:rPr>
              <a:t>2</a:t>
            </a:r>
            <a:endParaRPr lang="en-US" sz="1600" baseline="30000" dirty="0">
              <a:solidFill>
                <a:srgbClr val="FF6600"/>
              </a:solidFill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-524043" y="5930324"/>
            <a:ext cx="10243217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>
                <a:solidFill>
                  <a:srgbClr val="008000"/>
                </a:solidFill>
              </a:rPr>
              <a:t>(a</a:t>
            </a:r>
            <a:r>
              <a:rPr lang="en-US" sz="4000" baseline="-25000" dirty="0" smtClean="0">
                <a:solidFill>
                  <a:srgbClr val="008000"/>
                </a:solidFill>
              </a:rPr>
              <a:t>n</a:t>
            </a:r>
            <a:r>
              <a:rPr lang="en-US" sz="4000" dirty="0" smtClean="0">
                <a:solidFill>
                  <a:srgbClr val="008000"/>
                </a:solidFill>
              </a:rPr>
              <a:t> </a:t>
            </a:r>
            <a:r>
              <a:rPr lang="is-IS" sz="4000" dirty="0" smtClean="0">
                <a:solidFill>
                  <a:srgbClr val="008000"/>
                </a:solidFill>
              </a:rPr>
              <a:t>… a</a:t>
            </a:r>
            <a:r>
              <a:rPr lang="is-IS" sz="4000" baseline="-25000" dirty="0" smtClean="0">
                <a:solidFill>
                  <a:srgbClr val="008000"/>
                </a:solidFill>
              </a:rPr>
              <a:t>2</a:t>
            </a:r>
            <a:r>
              <a:rPr lang="is-IS" sz="4000" dirty="0" smtClean="0">
                <a:solidFill>
                  <a:srgbClr val="008000"/>
                </a:solidFill>
              </a:rPr>
              <a:t>a</a:t>
            </a:r>
            <a:r>
              <a:rPr lang="is-IS" sz="4000" baseline="-25000" dirty="0" smtClean="0">
                <a:solidFill>
                  <a:srgbClr val="008000"/>
                </a:solidFill>
              </a:rPr>
              <a:t>1</a:t>
            </a:r>
            <a:r>
              <a:rPr lang="is-IS" sz="4000" dirty="0" smtClean="0">
                <a:solidFill>
                  <a:srgbClr val="008000"/>
                </a:solidFill>
              </a:rPr>
              <a:t>a</a:t>
            </a:r>
            <a:r>
              <a:rPr lang="is-IS" sz="4000" baseline="-25000" dirty="0" smtClean="0">
                <a:solidFill>
                  <a:srgbClr val="008000"/>
                </a:solidFill>
              </a:rPr>
              <a:t>0</a:t>
            </a:r>
            <a:r>
              <a:rPr lang="en-US" sz="4000" dirty="0" smtClean="0">
                <a:solidFill>
                  <a:srgbClr val="008000"/>
                </a:solidFill>
              </a:rPr>
              <a:t>)</a:t>
            </a:r>
            <a:r>
              <a:rPr lang="en-US" sz="4000" baseline="-25000" dirty="0" smtClean="0">
                <a:solidFill>
                  <a:srgbClr val="008000"/>
                </a:solidFill>
              </a:rPr>
              <a:t>b</a:t>
            </a:r>
            <a:r>
              <a:rPr lang="en-US" sz="4000" dirty="0" smtClean="0">
                <a:solidFill>
                  <a:srgbClr val="008000"/>
                </a:solidFill>
              </a:rPr>
              <a:t> = </a:t>
            </a:r>
            <a:r>
              <a:rPr lang="is-IS" sz="4000" dirty="0">
                <a:solidFill>
                  <a:srgbClr val="008000"/>
                </a:solidFill>
              </a:rPr>
              <a:t>a</a:t>
            </a:r>
            <a:r>
              <a:rPr lang="is-IS" sz="4000" baseline="-25000" dirty="0">
                <a:solidFill>
                  <a:srgbClr val="008000"/>
                </a:solidFill>
              </a:rPr>
              <a:t>0</a:t>
            </a:r>
            <a:r>
              <a:rPr lang="en-US" sz="4000" baseline="30000" dirty="0" smtClean="0">
                <a:solidFill>
                  <a:srgbClr val="008000"/>
                </a:solidFill>
              </a:rPr>
              <a:t>.</a:t>
            </a:r>
            <a:r>
              <a:rPr lang="en-US" sz="4000" dirty="0" smtClean="0">
                <a:solidFill>
                  <a:srgbClr val="008000"/>
                </a:solidFill>
              </a:rPr>
              <a:t>b</a:t>
            </a:r>
            <a:r>
              <a:rPr lang="en-US" sz="4000" baseline="30000" dirty="0" smtClean="0">
                <a:solidFill>
                  <a:srgbClr val="008000"/>
                </a:solidFill>
              </a:rPr>
              <a:t>0</a:t>
            </a:r>
            <a:r>
              <a:rPr lang="en-US" sz="4000" dirty="0" smtClean="0">
                <a:solidFill>
                  <a:srgbClr val="008000"/>
                </a:solidFill>
              </a:rPr>
              <a:t> </a:t>
            </a:r>
            <a:r>
              <a:rPr lang="en-US" sz="4000" dirty="0">
                <a:solidFill>
                  <a:srgbClr val="008000"/>
                </a:solidFill>
              </a:rPr>
              <a:t>+ </a:t>
            </a:r>
            <a:r>
              <a:rPr lang="is-IS" sz="4000" dirty="0" smtClean="0">
                <a:solidFill>
                  <a:srgbClr val="008000"/>
                </a:solidFill>
              </a:rPr>
              <a:t>a</a:t>
            </a:r>
            <a:r>
              <a:rPr lang="is-IS" sz="4000" baseline="-25000" dirty="0" smtClean="0">
                <a:solidFill>
                  <a:srgbClr val="008000"/>
                </a:solidFill>
              </a:rPr>
              <a:t>1</a:t>
            </a:r>
            <a:r>
              <a:rPr lang="en-US" sz="4000" baseline="30000" dirty="0" smtClean="0">
                <a:solidFill>
                  <a:srgbClr val="008000"/>
                </a:solidFill>
              </a:rPr>
              <a:t>.</a:t>
            </a:r>
            <a:r>
              <a:rPr lang="en-US" sz="4000" dirty="0" smtClean="0">
                <a:solidFill>
                  <a:srgbClr val="008000"/>
                </a:solidFill>
              </a:rPr>
              <a:t>b</a:t>
            </a:r>
            <a:r>
              <a:rPr lang="en-US" sz="4000" baseline="30000" dirty="0" smtClean="0">
                <a:solidFill>
                  <a:srgbClr val="008000"/>
                </a:solidFill>
              </a:rPr>
              <a:t>1</a:t>
            </a:r>
            <a:r>
              <a:rPr lang="en-US" sz="4000" dirty="0" smtClean="0">
                <a:solidFill>
                  <a:srgbClr val="008000"/>
                </a:solidFill>
              </a:rPr>
              <a:t> </a:t>
            </a:r>
            <a:r>
              <a:rPr lang="en-US" sz="4000" dirty="0">
                <a:solidFill>
                  <a:srgbClr val="008000"/>
                </a:solidFill>
              </a:rPr>
              <a:t>+ </a:t>
            </a:r>
            <a:r>
              <a:rPr lang="is-IS" sz="4000" dirty="0" smtClean="0">
                <a:solidFill>
                  <a:srgbClr val="008000"/>
                </a:solidFill>
              </a:rPr>
              <a:t>a</a:t>
            </a:r>
            <a:r>
              <a:rPr lang="is-IS" sz="4000" baseline="-25000" dirty="0" smtClean="0">
                <a:solidFill>
                  <a:srgbClr val="008000"/>
                </a:solidFill>
              </a:rPr>
              <a:t>2</a:t>
            </a:r>
            <a:r>
              <a:rPr lang="en-US" sz="4000" baseline="30000" dirty="0" smtClean="0">
                <a:solidFill>
                  <a:srgbClr val="008000"/>
                </a:solidFill>
              </a:rPr>
              <a:t>.</a:t>
            </a:r>
            <a:r>
              <a:rPr lang="en-US" sz="4000" dirty="0" smtClean="0">
                <a:solidFill>
                  <a:srgbClr val="008000"/>
                </a:solidFill>
              </a:rPr>
              <a:t>b</a:t>
            </a:r>
            <a:r>
              <a:rPr lang="en-US" sz="4000" baseline="30000" dirty="0" smtClean="0">
                <a:solidFill>
                  <a:srgbClr val="008000"/>
                </a:solidFill>
              </a:rPr>
              <a:t>2</a:t>
            </a:r>
            <a:r>
              <a:rPr lang="en-US" sz="4000" dirty="0" smtClean="0">
                <a:solidFill>
                  <a:srgbClr val="008000"/>
                </a:solidFill>
              </a:rPr>
              <a:t> +</a:t>
            </a:r>
            <a:r>
              <a:rPr lang="is-IS" sz="4000" dirty="0" smtClean="0">
                <a:solidFill>
                  <a:srgbClr val="008000"/>
                </a:solidFill>
              </a:rPr>
              <a:t>...</a:t>
            </a:r>
            <a:r>
              <a:rPr lang="en-US" sz="4000" dirty="0" smtClean="0">
                <a:solidFill>
                  <a:srgbClr val="008000"/>
                </a:solidFill>
              </a:rPr>
              <a:t>+ </a:t>
            </a:r>
            <a:r>
              <a:rPr lang="is-IS" sz="4000" dirty="0" smtClean="0">
                <a:solidFill>
                  <a:srgbClr val="008000"/>
                </a:solidFill>
              </a:rPr>
              <a:t>a</a:t>
            </a:r>
            <a:r>
              <a:rPr lang="is-IS" sz="4000" baseline="-25000" dirty="0" smtClean="0">
                <a:solidFill>
                  <a:srgbClr val="008000"/>
                </a:solidFill>
              </a:rPr>
              <a:t>n</a:t>
            </a:r>
            <a:r>
              <a:rPr lang="en-US" sz="4000" baseline="30000" dirty="0" smtClean="0">
                <a:solidFill>
                  <a:srgbClr val="008000"/>
                </a:solidFill>
              </a:rPr>
              <a:t>.</a:t>
            </a:r>
            <a:r>
              <a:rPr lang="en-US" sz="4000" dirty="0" err="1" smtClean="0">
                <a:solidFill>
                  <a:srgbClr val="008000"/>
                </a:solidFill>
              </a:rPr>
              <a:t>b</a:t>
            </a:r>
            <a:r>
              <a:rPr lang="en-US" sz="4000" baseline="30000" dirty="0" err="1" smtClean="0">
                <a:solidFill>
                  <a:srgbClr val="008000"/>
                </a:solidFill>
              </a:rPr>
              <a:t>n</a:t>
            </a:r>
            <a:endParaRPr lang="en-US" sz="4000" baseline="30000" dirty="0" smtClean="0">
              <a:solidFill>
                <a:srgbClr val="008000"/>
              </a:solidFill>
            </a:endParaRP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2216853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decimal</a:t>
            </a:r>
            <a:endParaRPr lang="en-US" sz="3200" baseline="-25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90000"/>
                  </a:schemeClr>
                </a:solidFill>
              </a:rPr>
              <a:t>N 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in base b</a:t>
            </a:r>
            <a:endParaRPr lang="en-US" sz="3200" baseline="-250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>
                <a:lumMod val="20000"/>
                <a:lumOff val="8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(ii)</a:t>
            </a:r>
            <a:endParaRPr lang="en-US" sz="3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747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9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9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N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 </a:t>
            </a:r>
            <a:r>
              <a:rPr lang="en-US" sz="32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decimal</a:t>
            </a:r>
            <a:endParaRPr lang="en-US" sz="3200" baseline="-25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>
                <a:lumMod val="20000"/>
                <a:lumOff val="8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FDEADA"/>
                </a:solidFill>
              </a:rPr>
              <a:t>(</a:t>
            </a:r>
            <a:r>
              <a:rPr lang="en-US" sz="3200" dirty="0" err="1" smtClean="0">
                <a:solidFill>
                  <a:srgbClr val="FDEADA"/>
                </a:solidFill>
              </a:rPr>
              <a:t>i</a:t>
            </a:r>
            <a:r>
              <a:rPr lang="en-US" sz="3200" dirty="0" smtClean="0">
                <a:solidFill>
                  <a:srgbClr val="FDEADA"/>
                </a:solidFill>
              </a:rPr>
              <a:t>)</a:t>
            </a:r>
            <a:endParaRPr lang="en-US" sz="3200" dirty="0">
              <a:solidFill>
                <a:srgbClr val="FDEADA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948A54"/>
                </a:solidFill>
              </a:rPr>
              <a:t>N </a:t>
            </a:r>
            <a:r>
              <a:rPr lang="en-US" sz="3200" dirty="0">
                <a:solidFill>
                  <a:srgbClr val="948A54"/>
                </a:solidFill>
              </a:rPr>
              <a:t>in base b</a:t>
            </a:r>
            <a:endParaRPr lang="en-US" sz="3200" baseline="-25000" dirty="0">
              <a:solidFill>
                <a:srgbClr val="948A54"/>
              </a:solidFill>
            </a:endParaRPr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(ii)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9067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93601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7053143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6069451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0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438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0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331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0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019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0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52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  </a:t>
            </a:r>
            <a:r>
              <a:rPr lang="en-US" sz="2000" dirty="0" smtClean="0">
                <a:solidFill>
                  <a:srgbClr val="FFFFFF"/>
                </a:solidFill>
              </a:rPr>
              <a:t>101  108  108  111  32  87  111  114  108  100  33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57800" y="21844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3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376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9832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182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87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700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596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400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645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355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</a:t>
            </a:r>
            <a:r>
              <a:rPr lang="en-US" sz="4000" u="sng" dirty="0"/>
              <a:t> </a:t>
            </a:r>
            <a:r>
              <a:rPr lang="en-US" sz="4000" baseline="30000" dirty="0" smtClean="0"/>
              <a:t>    </a:t>
            </a:r>
            <a:endParaRPr lang="en-US" sz="4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242874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72  101</a:t>
            </a:r>
            <a:r>
              <a:rPr lang="en-US" sz="2000" dirty="0" smtClean="0">
                <a:solidFill>
                  <a:srgbClr val="FFFFFF"/>
                </a:solidFill>
              </a:rPr>
              <a:t>  108  108  111  32  87  111  114  108  100  33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57800" y="21844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8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chemeClr val="bg1"/>
                </a:solidFill>
              </a:rPr>
              <a:t>0</a:t>
            </a:r>
            <a:r>
              <a:rPr lang="en-US" sz="4000" dirty="0"/>
              <a:t>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2382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chemeClr val="bg1"/>
                </a:solidFill>
              </a:rPr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011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chemeClr val="bg1"/>
                </a:solidFill>
              </a:rPr>
              <a:t>0</a:t>
            </a:r>
            <a:r>
              <a:rPr lang="en-US" sz="4000" dirty="0"/>
              <a:t>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649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>
                <a:solidFill>
                  <a:schemeClr val="bg1"/>
                </a:solidFill>
              </a:rPr>
              <a:t>0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358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48792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949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93461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2595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0        1        1        1        1       1        1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Block Arc 16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4572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0        1        1        1        1       1        1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51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72  101</a:t>
            </a:r>
            <a:r>
              <a:rPr lang="en-US" sz="2000" dirty="0" smtClean="0">
                <a:solidFill>
                  <a:srgbClr val="FFFFFF"/>
                </a:solidFill>
              </a:rPr>
              <a:t>  108  108  111  32  87  111  114  108  100  33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57800" y="34544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3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0        1        1        1        1       1        1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626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2800" dirty="0" smtClean="0">
                <a:solidFill>
                  <a:srgbClr val="FF0000"/>
                </a:solidFill>
              </a:rPr>
              <a:t>0        1        1        1        1       1        1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387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2400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19" name="Block Arc 18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1881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3442045" y="3226580"/>
            <a:ext cx="5432217" cy="1129520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18200" y="43180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75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0035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680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6029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11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07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      </a:t>
            </a:r>
            <a:r>
              <a:rPr lang="en-US" sz="2800" dirty="0" smtClean="0">
                <a:solidFill>
                  <a:srgbClr val="FF0000"/>
                </a:solidFill>
              </a:rPr>
              <a:t>0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8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5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72  101</a:t>
            </a:r>
            <a:r>
              <a:rPr lang="en-US" sz="2000" dirty="0" smtClean="0">
                <a:solidFill>
                  <a:srgbClr val="000000"/>
                </a:solidFill>
              </a:rPr>
              <a:t>  108  108</a:t>
            </a:r>
            <a:r>
              <a:rPr lang="en-US" sz="2000" dirty="0" smtClean="0">
                <a:solidFill>
                  <a:srgbClr val="FFFFFF"/>
                </a:solidFill>
              </a:rPr>
              <a:t>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57800" y="3454400"/>
            <a:ext cx="1079500" cy="165100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16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      </a:t>
            </a:r>
            <a:r>
              <a:rPr lang="en-US" sz="2800" dirty="0" smtClean="0">
                <a:solidFill>
                  <a:srgbClr val="FF0000"/>
                </a:solidFill>
              </a:rPr>
              <a:t>0       1        1        1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20210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0     </a:t>
            </a:r>
            <a:r>
              <a:rPr lang="en-US" sz="3600" dirty="0" smtClean="0">
                <a:solidFill>
                  <a:srgbClr val="008000"/>
                </a:solidFill>
              </a:rPr>
              <a:t>?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8046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0" name="Block Arc 19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73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4179224" y="3074180"/>
            <a:ext cx="4711340" cy="130731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1600" y="43434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4090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6658036" y="3290078"/>
            <a:ext cx="2232528" cy="888222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8100" y="41148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3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561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 smtClean="0"/>
              <a:t>0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6658036" y="3290078"/>
            <a:ext cx="2232528" cy="888222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8100" y="41148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3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33815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6658036" y="3290078"/>
            <a:ext cx="2232528" cy="888222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8100" y="41148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3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8373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2327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3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2</a:t>
            </a:r>
          </a:p>
          <a:p>
            <a:r>
              <a:rPr lang="en-US" sz="2000" dirty="0" smtClean="0"/>
              <a:t>   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6658036" y="3290078"/>
            <a:ext cx="2232528" cy="888222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58100" y="41148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3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0208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 smtClean="0"/>
              <a:t>1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2327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3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2</a:t>
            </a:r>
          </a:p>
          <a:p>
            <a:r>
              <a:rPr lang="en-US" sz="2000" dirty="0" smtClean="0"/>
              <a:t>   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8245044" y="3340878"/>
            <a:ext cx="645520" cy="75263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20100" y="40259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839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26045" y="4916748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75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64</a:t>
            </a:r>
          </a:p>
          <a:p>
            <a:r>
              <a:rPr lang="en-US" sz="2000" dirty="0" smtClean="0"/>
              <a:t>  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6621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11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8</a:t>
            </a:r>
          </a:p>
          <a:p>
            <a:r>
              <a:rPr lang="en-US" sz="2000" dirty="0" smtClean="0"/>
              <a:t>   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2327" y="4915801"/>
            <a:ext cx="64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3</a:t>
            </a:r>
          </a:p>
          <a:p>
            <a:r>
              <a:rPr lang="en-US" sz="2000" u="sng" baseline="30000" dirty="0" smtClean="0"/>
              <a:t>-</a:t>
            </a:r>
            <a:r>
              <a:rPr lang="en-US" sz="2000" u="sng" dirty="0" smtClean="0"/>
              <a:t>   2</a:t>
            </a:r>
          </a:p>
          <a:p>
            <a:r>
              <a:rPr lang="en-US" sz="2000" dirty="0" smtClean="0"/>
              <a:t>   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00" y="4818202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+ 16 + 32 = 63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04" y="5488027"/>
            <a:ext cx="50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1 + 2 + 4 + 8 +</a:t>
            </a:r>
            <a:r>
              <a:rPr lang="is-IS" sz="2400" dirty="0" smtClean="0">
                <a:solidFill>
                  <a:srgbClr val="000090"/>
                </a:solidFill>
              </a:rPr>
              <a:t>…</a:t>
            </a:r>
            <a:r>
              <a:rPr lang="en-US" sz="2400" dirty="0" smtClean="0">
                <a:solidFill>
                  <a:srgbClr val="000090"/>
                </a:solidFill>
              </a:rPr>
              <a:t> + 2</a:t>
            </a:r>
            <a:r>
              <a:rPr lang="en-US" sz="2400" baseline="30000" dirty="0" smtClean="0">
                <a:solidFill>
                  <a:srgbClr val="000090"/>
                </a:solidFill>
              </a:rPr>
              <a:t>k</a:t>
            </a:r>
            <a:r>
              <a:rPr lang="en-US" sz="2400" dirty="0" smtClean="0">
                <a:solidFill>
                  <a:srgbClr val="000090"/>
                </a:solidFill>
              </a:rPr>
              <a:t> = 2</a:t>
            </a:r>
            <a:r>
              <a:rPr lang="en-US" sz="2400" baseline="30000" dirty="0" smtClean="0">
                <a:solidFill>
                  <a:srgbClr val="000090"/>
                </a:solidFill>
              </a:rPr>
              <a:t>k+1</a:t>
            </a:r>
            <a:r>
              <a:rPr lang="en-US" sz="2400" dirty="0" smtClean="0">
                <a:solidFill>
                  <a:srgbClr val="000090"/>
                </a:solidFill>
              </a:rPr>
              <a:t>-1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10800000">
            <a:off x="8245044" y="3340878"/>
            <a:ext cx="645520" cy="752639"/>
          </a:xfrm>
          <a:prstGeom prst="blockArc">
            <a:avLst>
              <a:gd name="adj1" fmla="val 10799999"/>
              <a:gd name="adj2" fmla="val 1"/>
              <a:gd name="adj3" fmla="val 191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20100" y="4025900"/>
            <a:ext cx="6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1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3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1600" y="4673602"/>
            <a:ext cx="8928100" cy="205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Hello World!			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72  101  108  108  111  32  87  111  114  108  100  33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978794"/>
            <a:ext cx="7073900" cy="335190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23900" y="5283200"/>
            <a:ext cx="0" cy="660400"/>
          </a:xfrm>
          <a:prstGeom prst="straightConnector1">
            <a:avLst/>
          </a:prstGeom>
          <a:ln w="381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chemeClr val="bg1"/>
                </a:solidFill>
              </a:rPr>
              <a:t>1001011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3" name="Bent Arrow 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777825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(1001011)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</a:p>
        </p:txBody>
      </p:sp>
      <p:sp>
        <p:nvSpPr>
          <p:cNvPr id="23" name="Bent Arrow 2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243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44" y="-3451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(ii) decimal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 base 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sym typeface="Wingdings"/>
              </a:rPr>
              <a:t> (demonstrated on b=2)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946484" y="832581"/>
            <a:ext cx="5024976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(75)</a:t>
            </a:r>
            <a:r>
              <a:rPr lang="en-US" sz="4000" baseline="-25000" dirty="0" smtClean="0"/>
              <a:t>10</a:t>
            </a:r>
            <a:r>
              <a:rPr lang="en-US" sz="4000" dirty="0" smtClean="0"/>
              <a:t> = (1001011)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194284" y="2327314"/>
            <a:ext cx="10490684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s-IS" sz="4000" baseline="-25000" dirty="0" smtClean="0"/>
              <a:t>…</a:t>
            </a:r>
            <a:r>
              <a:rPr lang="is-IS" sz="4000" dirty="0" smtClean="0"/>
              <a:t>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dirty="0" smtClean="0"/>
              <a:t>   </a:t>
            </a:r>
            <a:r>
              <a:rPr lang="en-US" sz="4000" u="sng" dirty="0" smtClean="0"/>
              <a:t>    </a:t>
            </a:r>
            <a:r>
              <a:rPr lang="en-US" sz="4000" baseline="30000" dirty="0" smtClean="0"/>
              <a:t>    </a:t>
            </a:r>
            <a:endParaRPr lang="en-US" sz="4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825885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00"/>
                </a:solidFill>
              </a:rPr>
              <a:t>2</a:t>
            </a:r>
            <a:r>
              <a:rPr lang="en-US" sz="2000" baseline="30000" dirty="0">
                <a:solidFill>
                  <a:srgbClr val="FF6600"/>
                </a:solidFill>
              </a:rPr>
              <a:t>0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>
                <a:solidFill>
                  <a:srgbClr val="FF6600"/>
                </a:solidFill>
              </a:rPr>
              <a:t>1</a:t>
            </a:r>
            <a:endParaRPr lang="en-US" sz="2000" dirty="0" smtClean="0">
              <a:solidFill>
                <a:srgbClr val="FF66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5871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1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5803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2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4409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3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4286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4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42729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5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42046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6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28105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7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128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826327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8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256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26191" y="2988954"/>
            <a:ext cx="59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2</a:t>
            </a:r>
            <a:r>
              <a:rPr lang="en-US" sz="2000" baseline="30000" dirty="0" smtClean="0">
                <a:solidFill>
                  <a:srgbClr val="FF6600"/>
                </a:solidFill>
              </a:rPr>
              <a:t>9</a:t>
            </a:r>
            <a:endParaRPr lang="en-US" sz="2000" baseline="30000" dirty="0">
              <a:solidFill>
                <a:srgbClr val="FF66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||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512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6902" y="2281068"/>
            <a:ext cx="7827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0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  <a:r>
              <a:rPr lang="en-US" sz="4000" dirty="0"/>
              <a:t>     </a:t>
            </a:r>
            <a:r>
              <a:rPr lang="en-US" sz="3600" dirty="0"/>
              <a:t>1</a:t>
            </a:r>
          </a:p>
        </p:txBody>
      </p:sp>
      <p:sp>
        <p:nvSpPr>
          <p:cNvPr id="23" name="Bent Arrow 22"/>
          <p:cNvSpPr/>
          <p:nvPr/>
        </p:nvSpPr>
        <p:spPr>
          <a:xfrm rot="10800000">
            <a:off x="759260" y="3904654"/>
            <a:ext cx="2475707" cy="138062"/>
          </a:xfrm>
          <a:prstGeom prst="bentArrow">
            <a:avLst>
              <a:gd name="adj1" fmla="val 25000"/>
              <a:gd name="adj2" fmla="val 28994"/>
              <a:gd name="adj3" fmla="val 50000"/>
              <a:gd name="adj4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895600" y="4635500"/>
            <a:ext cx="4241800" cy="203200"/>
          </a:xfrm>
          <a:prstGeom prst="rightArrow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</a:gra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3669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948A54"/>
                </a:solidFill>
              </a:rPr>
              <a:t>N </a:t>
            </a:r>
            <a:r>
              <a:rPr lang="en-US" sz="3200" dirty="0">
                <a:solidFill>
                  <a:srgbClr val="948A54"/>
                </a:solidFill>
              </a:rPr>
              <a:t>in base b</a:t>
            </a:r>
            <a:endParaRPr lang="en-US" sz="3200" baseline="-25000" dirty="0">
              <a:solidFill>
                <a:srgbClr val="948A54"/>
              </a:solidFill>
            </a:endParaRPr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(ii)</a:t>
            </a:r>
            <a:endParaRPr lang="en-US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666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Base Conversions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7544" y="1297690"/>
            <a:ext cx="29940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N in 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base 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3200" baseline="-25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6955" y="1311450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</a:t>
            </a:r>
            <a:r>
              <a:rPr lang="en-US" sz="3200" dirty="0" smtClean="0">
                <a:solidFill>
                  <a:srgbClr val="660066"/>
                </a:solidFill>
              </a:rPr>
              <a:t>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16529" y="1659501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6322" y="1297690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</a:t>
            </a:r>
            <a:r>
              <a:rPr lang="en-US" sz="3200" dirty="0" err="1" smtClean="0">
                <a:solidFill>
                  <a:schemeClr val="accent6"/>
                </a:solidFill>
              </a:rPr>
              <a:t>i</a:t>
            </a:r>
            <a:r>
              <a:rPr lang="en-US" sz="3200" dirty="0" smtClean="0">
                <a:solidFill>
                  <a:schemeClr val="accent6"/>
                </a:solidFill>
              </a:rPr>
              <a:t>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544" y="4774649"/>
            <a:ext cx="22756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000090"/>
                </a:solidFill>
              </a:rPr>
              <a:t>N </a:t>
            </a:r>
            <a:r>
              <a:rPr lang="en-US" sz="3200" dirty="0">
                <a:solidFill>
                  <a:srgbClr val="000090"/>
                </a:solidFill>
              </a:rPr>
              <a:t>in </a:t>
            </a:r>
            <a:r>
              <a:rPr lang="en-US" sz="3200" dirty="0" smtClean="0">
                <a:solidFill>
                  <a:srgbClr val="000090"/>
                </a:solidFill>
              </a:rPr>
              <a:t>binary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6955" y="4774649"/>
            <a:ext cx="35857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800000"/>
                </a:solidFill>
              </a:rPr>
              <a:t>N </a:t>
            </a:r>
            <a:r>
              <a:rPr lang="en-US" sz="3200" dirty="0">
                <a:solidFill>
                  <a:srgbClr val="800000"/>
                </a:solidFill>
              </a:rPr>
              <a:t>in </a:t>
            </a:r>
            <a:r>
              <a:rPr lang="en-US" sz="3200" dirty="0" smtClean="0">
                <a:solidFill>
                  <a:srgbClr val="800000"/>
                </a:solidFill>
              </a:rPr>
              <a:t>hexadecimal</a:t>
            </a:r>
            <a:endParaRPr lang="en-US" sz="3200" baseline="-25000" dirty="0">
              <a:solidFill>
                <a:srgbClr val="8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322" y="4774649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(iii)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7545" y="3037753"/>
            <a:ext cx="23037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660066"/>
                </a:solidFill>
              </a:rPr>
              <a:t>N </a:t>
            </a:r>
            <a:r>
              <a:rPr lang="en-US" sz="3200" dirty="0">
                <a:solidFill>
                  <a:srgbClr val="660066"/>
                </a:solidFill>
              </a:rPr>
              <a:t>in decimal</a:t>
            </a:r>
            <a:endParaRPr lang="en-US" sz="3200" baseline="-25000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26955" y="3051513"/>
            <a:ext cx="2503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rgbClr val="948A54"/>
                </a:solidFill>
              </a:rPr>
              <a:t>N </a:t>
            </a:r>
            <a:r>
              <a:rPr lang="en-US" sz="3200" dirty="0">
                <a:solidFill>
                  <a:srgbClr val="948A54"/>
                </a:solidFill>
              </a:rPr>
              <a:t>in base b</a:t>
            </a:r>
            <a:endParaRPr lang="en-US" sz="3200" baseline="-25000" dirty="0">
              <a:solidFill>
                <a:srgbClr val="948A54"/>
              </a:solidFill>
            </a:endParaRPr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216529" y="3399564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322" y="3037753"/>
            <a:ext cx="7178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accent6"/>
                </a:solidFill>
              </a:rPr>
              <a:t>(ii)</a:t>
            </a:r>
            <a:endParaRPr lang="en-US" sz="3200" dirty="0">
              <a:solidFill>
                <a:schemeClr val="accent6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16529" y="5139625"/>
            <a:ext cx="1817153" cy="0"/>
          </a:xfrm>
          <a:prstGeom prst="straightConnector1">
            <a:avLst/>
          </a:prstGeom>
          <a:ln w="57150" cmpd="sng">
            <a:solidFill>
              <a:schemeClr val="accent6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969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32741446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2371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18520581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779172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0152328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59680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8367094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41296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23763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 smtClean="0">
                <a:solidFill>
                  <a:srgbClr val="FFFFFF"/>
                </a:solidFill>
              </a:rPr>
              <a:t>: Each character is mapped to a number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 </a:t>
            </a:r>
            <a:r>
              <a:rPr lang="en-US" sz="2400" dirty="0" smtClean="0">
                <a:solidFill>
                  <a:srgbClr val="FFFFFF"/>
                </a:solidFill>
              </a:rPr>
              <a:t>Images: matrix of pixels’ colors. Each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color is represented as (R,G,B) levels</a:t>
            </a:r>
            <a:r>
              <a:rPr lang="en-US" sz="2400" dirty="0" smtClean="0"/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34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961276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10530497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281654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0340187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2182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6030947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417098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001110111001</a:t>
            </a:r>
            <a:r>
              <a:rPr lang="en-US" sz="4000" dirty="0" smtClean="0"/>
              <a:t>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0767341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2170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00111011</a:t>
            </a:r>
            <a:r>
              <a:rPr lang="en-US" sz="4000" dirty="0" smtClean="0"/>
              <a:t>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2625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03498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</a:t>
            </a:r>
            <a:r>
              <a:rPr lang="en-US" sz="4000" dirty="0" smtClean="0">
                <a:solidFill>
                  <a:srgbClr val="FFFFFF"/>
                </a:solidFill>
              </a:rPr>
              <a:t>0011</a:t>
            </a:r>
            <a:r>
              <a:rPr lang="en-US" sz="4000" dirty="0" smtClean="0"/>
              <a:t>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030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13651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47349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01692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84524638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85206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807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758163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Each character is mapped to a number</a:t>
            </a:r>
            <a:r>
              <a:rPr lang="en-US" sz="2400" dirty="0" smtClean="0">
                <a:solidFill>
                  <a:srgbClr val="FFFFFF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 </a:t>
            </a:r>
            <a:r>
              <a:rPr lang="en-US" sz="2400" dirty="0" smtClean="0">
                <a:solidFill>
                  <a:srgbClr val="FFFFFF"/>
                </a:solidFill>
              </a:rPr>
              <a:t>Images: matrix of pixels’ colors. Each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color is represented as (R,G,B) levels</a:t>
            </a:r>
            <a:r>
              <a:rPr lang="en-US" sz="2400" dirty="0" smtClean="0"/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38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810111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FFFF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63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345581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67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80675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38471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8012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08395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38471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03652" y="3682862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6209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92520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</a:t>
            </a:r>
            <a:r>
              <a:rPr lang="en-US" sz="4400" dirty="0" smtClean="0">
                <a:solidFill>
                  <a:schemeClr val="bg1"/>
                </a:solidFill>
              </a:rPr>
              <a:t>6d3</a:t>
            </a:r>
            <a:r>
              <a:rPr lang="en-US" sz="4400" dirty="0" smtClean="0"/>
              <a:t>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38471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03652" y="3682862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68833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6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0044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661685"/>
              </p:ext>
            </p:extLst>
          </p:nvPr>
        </p:nvGraphicFramePr>
        <p:xfrm>
          <a:off x="115890" y="527222"/>
          <a:ext cx="3321522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938"/>
                <a:gridCol w="22225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68037" y="1440034"/>
            <a:ext cx="6446882" cy="89927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4000" dirty="0" smtClean="0"/>
              <a:t>(3b9)</a:t>
            </a:r>
            <a:r>
              <a:rPr lang="en-US" sz="4000" baseline="-25000" dirty="0" smtClean="0"/>
              <a:t>16</a:t>
            </a:r>
            <a:r>
              <a:rPr lang="en-US" sz="4000" dirty="0" smtClean="0"/>
              <a:t> = (001110111001)</a:t>
            </a:r>
            <a:r>
              <a:rPr lang="en-US" sz="4000" baseline="-25000" dirty="0" smtClean="0"/>
              <a:t>2</a:t>
            </a:r>
            <a:endParaRPr lang="en-US" sz="4400" dirty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7" name="Left Bracket 26"/>
          <p:cNvSpPr/>
          <p:nvPr/>
        </p:nvSpPr>
        <p:spPr>
          <a:xfrm rot="16200000">
            <a:off x="8097095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ket 28"/>
          <p:cNvSpPr/>
          <p:nvPr/>
        </p:nvSpPr>
        <p:spPr>
          <a:xfrm rot="16200000">
            <a:off x="7066353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6045879" y="1556387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19031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9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4212" y="2136083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b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49393" y="2128749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968037" y="2973008"/>
            <a:ext cx="6446882" cy="899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000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0</a:t>
            </a:r>
            <a:r>
              <a:rPr lang="en-US" sz="4000" dirty="0" smtClean="0"/>
              <a:t>11011010011)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= </a:t>
            </a:r>
            <a:r>
              <a:rPr lang="en-US" sz="4400" dirty="0" smtClean="0"/>
              <a:t>(6d3)</a:t>
            </a:r>
            <a:r>
              <a:rPr lang="en-US" sz="4400" baseline="-25000" dirty="0"/>
              <a:t>16</a:t>
            </a:r>
            <a:r>
              <a:rPr lang="en-US" sz="4400" dirty="0"/>
              <a:t> 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35" name="Left Bracket 34"/>
          <p:cNvSpPr/>
          <p:nvPr/>
        </p:nvSpPr>
        <p:spPr>
          <a:xfrm rot="16200000">
            <a:off x="6116535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 rot="16200000">
            <a:off x="5085793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/>
          <p:cNvSpPr/>
          <p:nvPr/>
        </p:nvSpPr>
        <p:spPr>
          <a:xfrm rot="16200000">
            <a:off x="4065319" y="3103166"/>
            <a:ext cx="124250" cy="10204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38471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3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03652" y="3682862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d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68833" y="3675528"/>
            <a:ext cx="341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6</a:t>
            </a:r>
            <a:endParaRPr lang="en-US" sz="24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267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 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5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6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7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9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11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8188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5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6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7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9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11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7960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5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6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7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9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11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20715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5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6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7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9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11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045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31" b="1531"/>
          <a:stretch>
            <a:fillRect/>
          </a:stretch>
        </p:blipFill>
        <p:spPr>
          <a:xfrm>
            <a:off x="4102100" y="1057852"/>
            <a:ext cx="4830669" cy="2656682"/>
          </a:xfrm>
        </p:spPr>
      </p:pic>
    </p:spTree>
    <p:extLst>
      <p:ext uri="{BB962C8B-B14F-4D97-AF65-F5344CB8AC3E}">
        <p14:creationId xmlns:p14="http://schemas.microsoft.com/office/powerpoint/2010/main" val="119275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40061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>
                <a:solidFill>
                  <a:srgbClr val="FFFFFF"/>
                </a:solidFill>
              </a:rPr>
              <a:t>+1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1</a:t>
            </a:r>
            <a:r>
              <a:rPr lang="en-US" sz="2400" dirty="0">
                <a:solidFill>
                  <a:srgbClr val="FFFFFF"/>
                </a:solidFill>
              </a:rPr>
              <a:t>+0</a:t>
            </a:r>
            <a:r>
              <a:rPr lang="en-US" sz="2400" baseline="30000" dirty="0">
                <a:solidFill>
                  <a:srgbClr val="FFFFFF"/>
                </a:solidFill>
              </a:rPr>
              <a:t>.</a:t>
            </a:r>
            <a:r>
              <a:rPr lang="en-US" sz="2400" dirty="0">
                <a:solidFill>
                  <a:srgbClr val="FFFFFF"/>
                </a:solidFill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</a:rPr>
              <a:t>2</a:t>
            </a:r>
            <a:r>
              <a:rPr lang="en-US" sz="2400" dirty="0">
                <a:solidFill>
                  <a:srgbClr val="FFFFFF"/>
                </a:solidFill>
              </a:rPr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979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</a:t>
            </a:r>
            <a:r>
              <a:rPr lang="en-US" sz="2400" dirty="0" smtClean="0">
                <a:solidFill>
                  <a:schemeClr val="bg1"/>
                </a:solidFill>
              </a:rPr>
              <a:t> (</a:t>
            </a:r>
            <a:r>
              <a:rPr lang="en-US" sz="2400" dirty="0" smtClean="0"/>
              <a:t>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356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6534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7543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(1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6633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37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036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3599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31" b="1531"/>
          <a:stretch>
            <a:fillRect/>
          </a:stretch>
        </p:blipFill>
        <p:spPr>
          <a:xfrm>
            <a:off x="4102100" y="1057852"/>
            <a:ext cx="4830669" cy="2656682"/>
          </a:xfrm>
        </p:spPr>
      </p:pic>
      <p:grpSp>
        <p:nvGrpSpPr>
          <p:cNvPr id="7" name="Group 6"/>
          <p:cNvGrpSpPr/>
          <p:nvPr/>
        </p:nvGrpSpPr>
        <p:grpSpPr>
          <a:xfrm>
            <a:off x="685800" y="3860800"/>
            <a:ext cx="4881469" cy="2762034"/>
            <a:chOff x="254000" y="3860800"/>
            <a:chExt cx="4881469" cy="2762034"/>
          </a:xfrm>
        </p:grpSpPr>
        <p:sp>
          <p:nvSpPr>
            <p:cNvPr id="5" name="Rectangle 4"/>
            <p:cNvSpPr/>
            <p:nvPr/>
          </p:nvSpPr>
          <p:spPr>
            <a:xfrm>
              <a:off x="304800" y="3966152"/>
              <a:ext cx="4830669" cy="2656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4000" y="3860800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864C8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FF00D3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0082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dirty="0">
                <a:solidFill>
                  <a:srgbClr val="0082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76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>
                <a:solidFill>
                  <a:srgbClr val="FFFFFF"/>
                </a:solidFill>
              </a:rPr>
              <a:t>+(0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5265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(0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0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8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612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</a:t>
            </a:r>
            <a:r>
              <a:rPr lang="en-US" sz="2400" dirty="0" smtClean="0">
                <a:solidFill>
                  <a:schemeClr val="bg1"/>
                </a:solidFill>
              </a:rPr>
              <a:t>0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1</a:t>
            </a:r>
            <a:r>
              <a:rPr lang="en-US" sz="2400" dirty="0" smtClean="0">
                <a:solidFill>
                  <a:schemeClr val="bg1"/>
                </a:solidFill>
              </a:rPr>
              <a:t>+1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2</a:t>
            </a:r>
            <a:r>
              <a:rPr lang="en-US" sz="2400" dirty="0" smtClean="0">
                <a:solidFill>
                  <a:schemeClr val="bg1"/>
                </a:solidFill>
              </a:rPr>
              <a:t>+0</a:t>
            </a:r>
            <a:r>
              <a:rPr lang="en-US" sz="2400" baseline="30000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7864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</a:t>
            </a:r>
            <a:r>
              <a:rPr lang="en-US" sz="2400" dirty="0" smtClean="0">
                <a:solidFill>
                  <a:srgbClr val="FFFFFF"/>
                </a:solidFill>
              </a:rPr>
              <a:t>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1</a:t>
            </a:r>
            <a:r>
              <a:rPr lang="en-US" sz="2400" dirty="0" smtClean="0">
                <a:solidFill>
                  <a:srgbClr val="FFFFFF"/>
                </a:solidFill>
              </a:rPr>
              <a:t>+1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2</a:t>
            </a:r>
            <a:r>
              <a:rPr lang="en-US" sz="2400" dirty="0" smtClean="0">
                <a:solidFill>
                  <a:srgbClr val="FFFFFF"/>
                </a:solidFill>
              </a:rPr>
              <a:t>+0</a:t>
            </a:r>
            <a:r>
              <a:rPr lang="en-US" sz="2400" baseline="30000" dirty="0" smtClean="0">
                <a:solidFill>
                  <a:srgbClr val="FFFFFF"/>
                </a:solidFill>
              </a:rPr>
              <a:t>.</a:t>
            </a:r>
            <a:r>
              <a:rPr lang="en-US" sz="2400" dirty="0" smtClean="0">
                <a:solidFill>
                  <a:srgbClr val="FFFFFF"/>
                </a:solidFill>
              </a:rPr>
              <a:t>2</a:t>
            </a:r>
            <a:r>
              <a:rPr lang="en-US" sz="2400" baseline="30000" dirty="0" smtClean="0">
                <a:solidFill>
                  <a:srgbClr val="FFFFFF"/>
                </a:solidFill>
              </a:rPr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9535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5161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6767" y="2336801"/>
            <a:ext cx="2379134" cy="576733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570567" y="2913534"/>
            <a:ext cx="0" cy="37264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580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987849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44488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08938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83715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30760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49216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69133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713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31" b="1531"/>
          <a:stretch>
            <a:fillRect/>
          </a:stretch>
        </p:blipFill>
        <p:spPr>
          <a:xfrm>
            <a:off x="4102100" y="1057852"/>
            <a:ext cx="4830669" cy="2656682"/>
          </a:xfrm>
        </p:spPr>
      </p:pic>
      <p:grpSp>
        <p:nvGrpSpPr>
          <p:cNvPr id="7" name="Group 6"/>
          <p:cNvGrpSpPr/>
          <p:nvPr/>
        </p:nvGrpSpPr>
        <p:grpSpPr>
          <a:xfrm>
            <a:off x="685800" y="3860800"/>
            <a:ext cx="4881469" cy="2762034"/>
            <a:chOff x="254000" y="3860800"/>
            <a:chExt cx="4881469" cy="2762034"/>
          </a:xfrm>
        </p:grpSpPr>
        <p:sp>
          <p:nvSpPr>
            <p:cNvPr id="5" name="Rectangle 4"/>
            <p:cNvSpPr/>
            <p:nvPr/>
          </p:nvSpPr>
          <p:spPr>
            <a:xfrm>
              <a:off x="304800" y="3966152"/>
              <a:ext cx="4830669" cy="2656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4000" y="3860800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864C8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FF00D3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0082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dirty="0">
                <a:solidFill>
                  <a:srgbClr val="0082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1600" y="2932211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(120, 100, 200)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3238500"/>
            <a:ext cx="368300" cy="72765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36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6767" y="2336801"/>
            <a:ext cx="2379134" cy="576733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70567" y="2913534"/>
            <a:ext cx="0" cy="37264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5339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baseline="30000" dirty="0" smtClean="0"/>
              <a:t>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76767" y="2336801"/>
            <a:ext cx="2379134" cy="576733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13935" y="3241212"/>
            <a:ext cx="37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</a:t>
            </a:r>
            <a:endParaRPr lang="en-US" baseline="300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570567" y="2913534"/>
            <a:ext cx="0" cy="37264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0189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2205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61267" y="2336801"/>
            <a:ext cx="2379134" cy="576733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55067" y="2913534"/>
            <a:ext cx="0" cy="3726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299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2003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2529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93678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8666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7469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98722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65843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13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332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61267" y="2336801"/>
            <a:ext cx="2379134" cy="576733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55067" y="2913534"/>
            <a:ext cx="0" cy="3726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9801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61267" y="2336801"/>
            <a:ext cx="2379134" cy="576733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398434" y="3241212"/>
            <a:ext cx="47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 </a:t>
            </a:r>
            <a:endParaRPr lang="en-US" baseline="300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555067" y="2913534"/>
            <a:ext cx="0" cy="37264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6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31" b="1531"/>
          <a:stretch>
            <a:fillRect/>
          </a:stretch>
        </p:blipFill>
        <p:spPr>
          <a:xfrm>
            <a:off x="4102100" y="1057852"/>
            <a:ext cx="4830669" cy="2656682"/>
          </a:xfrm>
        </p:spPr>
      </p:pic>
      <p:grpSp>
        <p:nvGrpSpPr>
          <p:cNvPr id="7" name="Group 6"/>
          <p:cNvGrpSpPr/>
          <p:nvPr/>
        </p:nvGrpSpPr>
        <p:grpSpPr>
          <a:xfrm>
            <a:off x="685800" y="3860800"/>
            <a:ext cx="4881469" cy="2762034"/>
            <a:chOff x="254000" y="3860800"/>
            <a:chExt cx="4881469" cy="2762034"/>
          </a:xfrm>
        </p:grpSpPr>
        <p:sp>
          <p:nvSpPr>
            <p:cNvPr id="5" name="Rectangle 4"/>
            <p:cNvSpPr/>
            <p:nvPr/>
          </p:nvSpPr>
          <p:spPr>
            <a:xfrm>
              <a:off x="304800" y="3966152"/>
              <a:ext cx="4830669" cy="2656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4000" y="3860800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864C8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FF00D3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0082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dirty="0">
                <a:solidFill>
                  <a:srgbClr val="0082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1600" y="2932211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(120, 100, 200)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500" y="3238500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(255, 0, 210)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3238500"/>
            <a:ext cx="368300" cy="72765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52500" y="3532089"/>
            <a:ext cx="393700" cy="4340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87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1688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7667" y="2336801"/>
            <a:ext cx="2379134" cy="576733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501467" y="2913534"/>
            <a:ext cx="0" cy="372646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18078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73956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13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74088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38261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</a:t>
                      </a: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13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07736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551598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 = </a:t>
                      </a:r>
                      <a:r>
                        <a:rPr lang="en-US" sz="1800" dirty="0" smtClean="0"/>
                        <a:t>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13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71521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88767"/>
              </p:ext>
            </p:extLst>
          </p:nvPr>
        </p:nvGraphicFramePr>
        <p:xfrm>
          <a:off x="115890" y="527222"/>
          <a:ext cx="5065710" cy="630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009"/>
                <a:gridCol w="33897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Hex Digit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bit binary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0110 = </a:t>
                      </a:r>
                      <a:r>
                        <a:rPr lang="en-US" sz="1800" dirty="0" smtClean="0"/>
                        <a:t>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6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1100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1101 = </a:t>
                      </a:r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0 </a:t>
                      </a:r>
                      <a:r>
                        <a:rPr lang="en-US" sz="1800" dirty="0" smtClean="0"/>
                        <a:t>+ 0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1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2 </a:t>
                      </a:r>
                      <a:r>
                        <a:rPr lang="en-US" sz="1800" dirty="0" smtClean="0"/>
                        <a:t>+ 1</a:t>
                      </a:r>
                      <a:r>
                        <a:rPr lang="en-US" sz="1800" baseline="30000" dirty="0" smtClean="0"/>
                        <a:t>.</a:t>
                      </a:r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3</a:t>
                      </a:r>
                      <a:r>
                        <a:rPr lang="en-US" sz="1800" baseline="0" dirty="0" smtClean="0"/>
                        <a:t> = 13</a:t>
                      </a:r>
                      <a:endParaRPr lang="en-US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74444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7667" y="2336801"/>
            <a:ext cx="2379134" cy="576733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501467" y="2913534"/>
            <a:ext cx="0" cy="372646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0674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7667" y="2336801"/>
            <a:ext cx="2379134" cy="576733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44835" y="3241212"/>
            <a:ext cx="3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endParaRPr lang="en-US" baseline="30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501467" y="2913534"/>
            <a:ext cx="0" cy="372646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87688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644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5342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1811739" y="3302000"/>
            <a:ext cx="342903" cy="407395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08539" y="3733800"/>
            <a:ext cx="342900" cy="35560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89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1531" b="1531"/>
          <a:stretch>
            <a:fillRect/>
          </a:stretch>
        </p:blipFill>
        <p:spPr>
          <a:xfrm>
            <a:off x="4102100" y="1057852"/>
            <a:ext cx="4830669" cy="2656682"/>
          </a:xfrm>
        </p:spPr>
      </p:pic>
      <p:grpSp>
        <p:nvGrpSpPr>
          <p:cNvPr id="7" name="Group 6"/>
          <p:cNvGrpSpPr/>
          <p:nvPr/>
        </p:nvGrpSpPr>
        <p:grpSpPr>
          <a:xfrm>
            <a:off x="685800" y="3860800"/>
            <a:ext cx="4881469" cy="2762034"/>
            <a:chOff x="254000" y="3860800"/>
            <a:chExt cx="4881469" cy="2762034"/>
          </a:xfrm>
        </p:grpSpPr>
        <p:sp>
          <p:nvSpPr>
            <p:cNvPr id="5" name="Rectangle 4"/>
            <p:cNvSpPr/>
            <p:nvPr/>
          </p:nvSpPr>
          <p:spPr>
            <a:xfrm>
              <a:off x="304800" y="3966152"/>
              <a:ext cx="4830669" cy="2656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4000" y="3860800"/>
              <a:ext cx="2044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864C8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FF00D3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 smtClean="0">
                  <a:solidFill>
                    <a:srgbClr val="0082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dirty="0">
                <a:solidFill>
                  <a:srgbClr val="0082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1600" y="2932211"/>
            <a:ext cx="133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(120, 100, 200)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52500" y="3238500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(255, 0, 210)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000" y="3532089"/>
            <a:ext cx="1003300" cy="306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(0, 130, 0)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7200" y="3238500"/>
            <a:ext cx="368300" cy="72765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52500" y="3532089"/>
            <a:ext cx="393700" cy="4340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104900" y="3784600"/>
            <a:ext cx="863600" cy="2540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5342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0</a:t>
            </a:r>
            <a:r>
              <a:rPr lang="en-US" dirty="0" smtClean="0"/>
              <a:t> = 1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1811739" y="3302000"/>
            <a:ext cx="342903" cy="407395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08539" y="3733800"/>
            <a:ext cx="342900" cy="35560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64985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5342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0</a:t>
            </a:r>
            <a:r>
              <a:rPr lang="en-US" dirty="0" smtClean="0"/>
              <a:t> = 1 = 16</a:t>
            </a:r>
            <a:r>
              <a:rPr lang="en-US" baseline="30000" dirty="0" smtClean="0"/>
              <a:t>0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1811739" y="3302000"/>
            <a:ext cx="342903" cy="407395"/>
          </a:xfrm>
          <a:prstGeom prst="ellipse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08539" y="3733800"/>
            <a:ext cx="342900" cy="35560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1140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417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4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5054600" y="3302000"/>
            <a:ext cx="342903" cy="407395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51400" y="3733800"/>
            <a:ext cx="342900" cy="35560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11280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4 </a:t>
            </a:r>
            <a:r>
              <a:rPr lang="en-US" dirty="0" smtClean="0"/>
              <a:t>= 16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5054600" y="3302000"/>
            <a:ext cx="342903" cy="407395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51400" y="3733800"/>
            <a:ext cx="342900" cy="35560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3562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4 </a:t>
            </a:r>
            <a:r>
              <a:rPr lang="en-US" dirty="0" smtClean="0"/>
              <a:t>= 16 = 16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5054600" y="3302000"/>
            <a:ext cx="342903" cy="407395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51400" y="3733800"/>
            <a:ext cx="342900" cy="35560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72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8069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263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8</a:t>
            </a:r>
            <a:r>
              <a:rPr lang="en-US" dirty="0" smtClean="0"/>
              <a:t> 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7632700" y="3302000"/>
            <a:ext cx="342903" cy="407395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429500" y="3733800"/>
            <a:ext cx="342900" cy="35560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64220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263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8</a:t>
            </a:r>
            <a:r>
              <a:rPr lang="en-US" dirty="0" smtClean="0"/>
              <a:t> = (2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7632700" y="3302000"/>
            <a:ext cx="342903" cy="407395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429500" y="3733800"/>
            <a:ext cx="342900" cy="35560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47612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26303" y="4044434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8</a:t>
            </a:r>
            <a:r>
              <a:rPr lang="en-US" dirty="0" smtClean="0"/>
              <a:t> = (2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= (16)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Oval 2"/>
          <p:cNvSpPr/>
          <p:nvPr/>
        </p:nvSpPr>
        <p:spPr>
          <a:xfrm>
            <a:off x="7632700" y="3302000"/>
            <a:ext cx="342903" cy="407395"/>
          </a:xfrm>
          <a:prstGeom prst="ellipse">
            <a:avLst/>
          </a:prstGeom>
          <a:noFill/>
          <a:ln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429500" y="3733800"/>
            <a:ext cx="342900" cy="35560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998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Each character is mapped to a number</a:t>
            </a:r>
            <a:r>
              <a:rPr lang="en-US" sz="2400" dirty="0" smtClean="0">
                <a:solidFill>
                  <a:srgbClr val="FFFFFF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 </a:t>
            </a:r>
            <a:r>
              <a:rPr lang="en-US" sz="2400" dirty="0" smtClean="0">
                <a:solidFill>
                  <a:srgbClr val="FFFFFF"/>
                </a:solidFill>
              </a:rPr>
              <a:t>Images: matrix of pixels’ colors. Each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color is represented as (R,G,B) levels</a:t>
            </a:r>
            <a:r>
              <a:rPr lang="en-US" sz="2400" dirty="0" smtClean="0"/>
              <a:t>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6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            </a:t>
            </a:r>
            <a:r>
              <a:rPr lang="en-US" sz="2400" dirty="0"/>
              <a:t>+               (6)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2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/>
          <p:cNvSpPr/>
          <p:nvPr/>
        </p:nvSpPr>
        <p:spPr>
          <a:xfrm rot="16200000">
            <a:off x="7604443" y="4091774"/>
            <a:ext cx="124252" cy="888996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4053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53581" y="-4279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rgbClr val="008000"/>
                </a:solidFill>
              </a:rPr>
              <a:t>(iii) binary </a:t>
            </a:r>
            <a:r>
              <a:rPr lang="en-US" sz="3200" u="sng" dirty="0" smtClean="0">
                <a:solidFill>
                  <a:srgbClr val="008000"/>
                </a:solidFill>
                <a:latin typeface="Wingdings"/>
                <a:ea typeface="Wingdings"/>
                <a:cs typeface="Wingdings"/>
                <a:sym typeface="Wingdings"/>
              </a:rPr>
              <a:t>  </a:t>
            </a:r>
            <a:r>
              <a:rPr lang="en-US" sz="3200" u="sng" dirty="0" smtClean="0">
                <a:solidFill>
                  <a:srgbClr val="008000"/>
                </a:solidFill>
                <a:sym typeface="Wingdings"/>
              </a:rPr>
              <a:t>  hexadecimal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84912" y="207085"/>
            <a:ext cx="779425" cy="0"/>
          </a:xfrm>
          <a:prstGeom prst="straightConnector1">
            <a:avLst/>
          </a:prstGeom>
          <a:ln w="34925">
            <a:solidFill>
              <a:srgbClr val="008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 txBox="1">
            <a:spLocks/>
          </p:cNvSpPr>
          <p:nvPr/>
        </p:nvSpPr>
        <p:spPr>
          <a:xfrm>
            <a:off x="-420626" y="715013"/>
            <a:ext cx="9766522" cy="5193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/>
              <a:t>(011011010011)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</a:t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7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11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= 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/>
              <a:t>+1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1</a:t>
            </a:r>
            <a:r>
              <a:rPr lang="en-US" sz="2400" dirty="0"/>
              <a:t>+0</a:t>
            </a:r>
            <a:r>
              <a:rPr lang="en-US" sz="2400" baseline="30000" dirty="0"/>
              <a:t>.</a:t>
            </a:r>
            <a:r>
              <a:rPr lang="en-US" sz="24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+</a:t>
            </a:r>
            <a:r>
              <a:rPr lang="en-US" sz="2400" dirty="0" smtClean="0"/>
              <a:t>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+(1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+(0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+1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+0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= </a:t>
            </a:r>
            <a:r>
              <a:rPr lang="en-US" sz="2400" dirty="0" smtClean="0"/>
              <a:t>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0                       </a:t>
            </a:r>
            <a:r>
              <a:rPr lang="en-US" sz="2400" dirty="0" smtClean="0"/>
              <a:t>+                  (13)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4                </a:t>
            </a:r>
            <a:r>
              <a:rPr lang="en-US" sz="2400" dirty="0" smtClean="0"/>
              <a:t>+               (6)</a:t>
            </a:r>
            <a:r>
              <a:rPr lang="en-US" sz="2400" baseline="30000" dirty="0"/>
              <a:t>.</a:t>
            </a:r>
            <a:r>
              <a:rPr lang="en-US" sz="2400" dirty="0" smtClean="0"/>
              <a:t>2</a:t>
            </a:r>
            <a:r>
              <a:rPr lang="en-US" sz="2400" baseline="30000" dirty="0" smtClean="0"/>
              <a:t>8</a:t>
            </a:r>
            <a:endParaRPr lang="en-US" sz="2400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=                 (3)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0                    </a:t>
            </a:r>
            <a:r>
              <a:rPr lang="en-US" sz="2400" dirty="0" smtClean="0"/>
              <a:t>+                  (</a:t>
            </a:r>
            <a:r>
              <a:rPr lang="en-US" sz="2400" dirty="0"/>
              <a:t>13)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1            </a:t>
            </a:r>
            <a:r>
              <a:rPr lang="en-US" sz="2400" dirty="0"/>
              <a:t>+               (6)</a:t>
            </a:r>
            <a:r>
              <a:rPr lang="en-US" sz="2400" baseline="30000" dirty="0" smtClean="0"/>
              <a:t>.</a:t>
            </a:r>
            <a:r>
              <a:rPr lang="en-US" sz="2400" dirty="0" smtClean="0"/>
              <a:t>16</a:t>
            </a:r>
            <a:r>
              <a:rPr lang="en-US" sz="2400" baseline="30000" dirty="0" smtClean="0"/>
              <a:t>2</a:t>
            </a:r>
            <a:r>
              <a:rPr lang="en-US" sz="2400" dirty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= (6d3)</a:t>
            </a:r>
            <a:r>
              <a:rPr lang="en-US" sz="2400" baseline="-25000" dirty="0" smtClean="0"/>
              <a:t>16</a:t>
            </a:r>
            <a:endParaRPr lang="en-US" sz="2400" baseline="-250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20" name="Left Bracket 19"/>
          <p:cNvSpPr/>
          <p:nvPr/>
        </p:nvSpPr>
        <p:spPr>
          <a:xfrm rot="16200000">
            <a:off x="1433211" y="739940"/>
            <a:ext cx="124251" cy="234332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1670278" y="1391871"/>
            <a:ext cx="124252" cy="281746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3887577" y="772835"/>
            <a:ext cx="124249" cy="2277535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ket 22"/>
          <p:cNvSpPr/>
          <p:nvPr/>
        </p:nvSpPr>
        <p:spPr>
          <a:xfrm rot="16200000">
            <a:off x="4628409" y="1403604"/>
            <a:ext cx="124249" cy="2793999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 rot="16200000">
            <a:off x="6457209" y="633137"/>
            <a:ext cx="124251" cy="2556931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rot="16200000">
            <a:off x="7591742" y="1386672"/>
            <a:ext cx="124251" cy="2827864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/>
          <p:cNvSpPr/>
          <p:nvPr/>
        </p:nvSpPr>
        <p:spPr>
          <a:xfrm rot="16200000">
            <a:off x="1717946" y="3285272"/>
            <a:ext cx="124251" cy="77479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4903576" y="3211238"/>
            <a:ext cx="124249" cy="922866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ket 40"/>
          <p:cNvSpPr/>
          <p:nvPr/>
        </p:nvSpPr>
        <p:spPr>
          <a:xfrm rot="16200000">
            <a:off x="7549411" y="3283203"/>
            <a:ext cx="124252" cy="778932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811079" y="4055739"/>
            <a:ext cx="124251" cy="961062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ket 42"/>
          <p:cNvSpPr/>
          <p:nvPr/>
        </p:nvSpPr>
        <p:spPr>
          <a:xfrm rot="16200000">
            <a:off x="4988244" y="3990170"/>
            <a:ext cx="124249" cy="1092202"/>
          </a:xfrm>
          <a:prstGeom prst="leftBracket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ket 43"/>
          <p:cNvSpPr/>
          <p:nvPr/>
        </p:nvSpPr>
        <p:spPr>
          <a:xfrm rot="16200000">
            <a:off x="7604443" y="4091774"/>
            <a:ext cx="124252" cy="888996"/>
          </a:xfrm>
          <a:prstGeom prst="leftBracket">
            <a:avLst/>
          </a:prstGeom>
          <a:ln>
            <a:solidFill>
              <a:srgbClr val="66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0810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83887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1017</a:t>
            </a:r>
            <a:r>
              <a:rPr lang="en-US" sz="3200" baseline="-25000" dirty="0" smtClean="0">
                <a:solidFill>
                  <a:srgbClr val="FFFFFF"/>
                </a:solidFill>
              </a:rPr>
              <a:t>10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7754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9687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</a:t>
            </a:r>
            <a:r>
              <a:rPr lang="en-US" sz="4400" dirty="0" smtClean="0"/>
              <a:t>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19414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</a:t>
            </a:r>
            <a:r>
              <a:rPr lang="en-US" sz="4400" dirty="0" smtClean="0"/>
              <a:t>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6914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3823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6833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630</a:t>
            </a:r>
            <a:r>
              <a:rPr lang="en-US" sz="3200" baseline="-25000" dirty="0" smtClean="0">
                <a:solidFill>
                  <a:srgbClr val="FFFFFF"/>
                </a:solidFill>
              </a:rPr>
              <a:t>8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66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2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Each character is mapped to a number</a:t>
            </a:r>
            <a:r>
              <a:rPr lang="en-US" sz="2400" dirty="0" smtClean="0">
                <a:solidFill>
                  <a:srgbClr val="FFFFFF"/>
                </a:solidFill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</a:t>
            </a:r>
            <a:r>
              <a:rPr lang="en-US" sz="2400" dirty="0">
                <a:solidFill>
                  <a:schemeClr val="accent2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smtClean="0"/>
              <a:t>Matrix </a:t>
            </a:r>
            <a:r>
              <a:rPr lang="en-US" sz="2400" dirty="0"/>
              <a:t>of pixels’ colors. Each </a:t>
            </a:r>
            <a:br>
              <a:rPr lang="en-US" sz="2400" dirty="0"/>
            </a:br>
            <a:r>
              <a:rPr lang="en-US" sz="2400" dirty="0"/>
              <a:t>color is represented as (R,G,B) </a:t>
            </a:r>
            <a:r>
              <a:rPr lang="en-US" sz="2400" dirty="0" smtClean="0"/>
              <a:t>levels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6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0353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63</a:t>
            </a:r>
            <a:r>
              <a:rPr lang="en-US" sz="4400" dirty="0" smtClean="0"/>
              <a:t>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613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6</a:t>
            </a:r>
            <a:r>
              <a:rPr lang="en-US" sz="4400" dirty="0" smtClean="0"/>
              <a:t>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8820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274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101110101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25281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8219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10111010</a:t>
            </a:r>
            <a:r>
              <a:rPr lang="en-US" sz="4400" dirty="0" smtClean="0"/>
              <a:t>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6104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1011101</a:t>
            </a:r>
            <a:r>
              <a:rPr lang="en-US" sz="4400" dirty="0" smtClean="0"/>
              <a:t>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1568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101110</a:t>
            </a:r>
            <a:r>
              <a:rPr lang="en-US" sz="4400" dirty="0" smtClean="0"/>
              <a:t>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87978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10111</a:t>
            </a:r>
            <a:r>
              <a:rPr lang="en-US" sz="4400" dirty="0" smtClean="0"/>
              <a:t>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9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Each character is mapped to a number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Matrix of pixels’ colors. Each </a:t>
            </a:r>
            <a:br>
              <a:rPr lang="en-US" sz="2400" dirty="0" smtClean="0"/>
            </a:br>
            <a:r>
              <a:rPr lang="en-US" sz="2400" dirty="0" smtClean="0"/>
              <a:t>color is represented as (R,G,B) levels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Sequence of images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6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1011</a:t>
            </a:r>
            <a:r>
              <a:rPr lang="en-US" sz="4400" dirty="0" smtClean="0"/>
              <a:t>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69147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101</a:t>
            </a:r>
            <a:r>
              <a:rPr lang="en-US" sz="4400" dirty="0" smtClean="0"/>
              <a:t>110101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00279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10</a:t>
            </a:r>
            <a:r>
              <a:rPr lang="en-US" sz="4400" dirty="0" smtClean="0"/>
              <a:t>1110101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      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3571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01110101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1            1   1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7961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F6228"/>
                </a:solidFill>
              </a:rPr>
              <a:t>Addition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325</a:t>
            </a:r>
            <a:r>
              <a:rPr lang="en-US" sz="3200" baseline="-25000" dirty="0"/>
              <a:t>10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692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68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0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365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243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6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909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630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34671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07100" y="1469479"/>
            <a:ext cx="322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10011100</a:t>
            </a:r>
            <a:r>
              <a:rPr lang="en-US" sz="3200" baseline="-25000" dirty="0" smtClean="0"/>
              <a:t>2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5765800" y="2108199"/>
            <a:ext cx="3467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11011001</a:t>
            </a:r>
            <a:r>
              <a:rPr lang="en-US" sz="3200" baseline="-25000" dirty="0" smtClean="0"/>
              <a:t>2</a:t>
            </a:r>
            <a:endParaRPr lang="en-US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57912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3100" y="2688679"/>
            <a:ext cx="309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101110101</a:t>
            </a:r>
            <a:r>
              <a:rPr lang="en-US" sz="3200" baseline="-25000" dirty="0"/>
              <a:t>2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5905500" y="131707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1            1   1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6492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9653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235</a:t>
            </a:r>
            <a:r>
              <a:rPr lang="en-US" sz="3200" baseline="-25000" dirty="0" smtClean="0">
                <a:solidFill>
                  <a:srgbClr val="FFFFFF"/>
                </a:solidFill>
              </a:rPr>
              <a:t>10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5713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72521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23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FFFF"/>
                </a:solidFill>
              </a:rPr>
              <a:t>12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2317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23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3</a:t>
            </a:r>
            <a:r>
              <a:rPr lang="en-US" dirty="0" smtClean="0"/>
              <a:t>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219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Each character is mapped to a number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Matrix of pixels’ colors. Each </a:t>
            </a:r>
            <a:br>
              <a:rPr lang="en-US" sz="2400" dirty="0" smtClean="0"/>
            </a:br>
            <a:r>
              <a:rPr lang="en-US" sz="2400" dirty="0" smtClean="0"/>
              <a:t>color is represented as (R,G,B) levels 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Video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Sequence of images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Audio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  <a:r>
              <a:rPr lang="en-US" sz="2400" dirty="0" smtClean="0"/>
              <a:t> Sampled voltage levels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0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23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02426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2</a:t>
            </a:r>
            <a:r>
              <a:rPr lang="en-US" sz="4400" dirty="0" smtClean="0"/>
              <a:t>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8088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3141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165</a:t>
            </a:r>
            <a:r>
              <a:rPr lang="en-US" sz="3200" baseline="-25000" dirty="0" smtClean="0">
                <a:solidFill>
                  <a:srgbClr val="FFFFFF"/>
                </a:solidFill>
              </a:rPr>
              <a:t>8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4  13</a:t>
            </a:r>
            <a:r>
              <a:rPr lang="en-US" baseline="-25000" dirty="0" smtClean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14098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4  13</a:t>
            </a:r>
            <a:r>
              <a:rPr lang="en-US" baseline="-25000" dirty="0" smtClean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3482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16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4  13</a:t>
            </a:r>
            <a:r>
              <a:rPr lang="en-US" baseline="-25000" dirty="0" smtClean="0">
                <a:solidFill>
                  <a:srgbClr val="FFFFFF"/>
                </a:solidFill>
              </a:rPr>
              <a:t>8</a:t>
            </a:r>
            <a:endParaRPr lang="en-US" baseline="-25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5640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16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4</a:t>
            </a:r>
            <a:r>
              <a:rPr lang="en-US" dirty="0" smtClean="0"/>
              <a:t>  13</a:t>
            </a:r>
            <a:r>
              <a:rPr lang="en-US" baseline="-25000" dirty="0" smtClean="0"/>
              <a:t>8</a:t>
            </a:r>
            <a:endParaRPr lang="en-US" baseline="-25000" dirty="0"/>
          </a:p>
        </p:txBody>
      </p:sp>
      <p:cxnSp>
        <p:nvCxnSpPr>
          <p:cNvPr id="48" name="Straight Connector 47"/>
          <p:cNvCxnSpPr>
            <a:endCxn id="44" idx="0"/>
          </p:cNvCxnSpPr>
          <p:nvPr/>
        </p:nvCxnSpPr>
        <p:spPr>
          <a:xfrm>
            <a:off x="3987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95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4027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16</a:t>
            </a:r>
            <a:r>
              <a:rPr lang="en-US" sz="4400" dirty="0" smtClean="0"/>
              <a:t>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4  13</a:t>
            </a:r>
            <a:r>
              <a:rPr lang="en-US" baseline="-25000" dirty="0" smtClean="0"/>
              <a:t>8</a:t>
            </a:r>
            <a:endParaRPr lang="en-US" baseline="-25000" dirty="0"/>
          </a:p>
        </p:txBody>
      </p:sp>
      <p:cxnSp>
        <p:nvCxnSpPr>
          <p:cNvPr id="48" name="Straight Connector 47"/>
          <p:cNvCxnSpPr>
            <a:endCxn id="44" idx="0"/>
          </p:cNvCxnSpPr>
          <p:nvPr/>
        </p:nvCxnSpPr>
        <p:spPr>
          <a:xfrm>
            <a:off x="3987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95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3489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4  13</a:t>
            </a:r>
            <a:r>
              <a:rPr lang="en-US" baseline="-25000" dirty="0" smtClean="0"/>
              <a:t>8</a:t>
            </a:r>
            <a:endParaRPr lang="en-US" baseline="-25000" dirty="0"/>
          </a:p>
        </p:txBody>
      </p:sp>
      <p:cxnSp>
        <p:nvCxnSpPr>
          <p:cNvPr id="48" name="Straight Connector 47"/>
          <p:cNvCxnSpPr>
            <a:endCxn id="44" idx="0"/>
          </p:cNvCxnSpPr>
          <p:nvPr/>
        </p:nvCxnSpPr>
        <p:spPr>
          <a:xfrm>
            <a:off x="3987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95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247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Subtraction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8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427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596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192</a:t>
            </a:r>
            <a:r>
              <a:rPr lang="en-US" sz="3200" baseline="-25000" dirty="0" smtClean="0"/>
              <a:t>10</a:t>
            </a:r>
            <a:endParaRPr 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622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8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235</a:t>
            </a:r>
            <a:r>
              <a:rPr lang="en-US" sz="3200" baseline="-25000" dirty="0" smtClean="0"/>
              <a:t>10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3  12</a:t>
            </a:r>
            <a:endParaRPr lang="en-US" dirty="0"/>
          </a:p>
        </p:txBody>
      </p:sp>
      <p:cxnSp>
        <p:nvCxnSpPr>
          <p:cNvPr id="11" name="Straight Connector 10"/>
          <p:cNvCxnSpPr>
            <a:endCxn id="36" idx="0"/>
          </p:cNvCxnSpPr>
          <p:nvPr/>
        </p:nvCxnSpPr>
        <p:spPr>
          <a:xfrm>
            <a:off x="1193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01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2200" y="1469479"/>
            <a:ext cx="138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536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3390900" y="2108199"/>
            <a:ext cx="1816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/>
              <a:t>  351</a:t>
            </a:r>
            <a:r>
              <a:rPr lang="en-US" sz="3200" baseline="-25000" dirty="0" smtClean="0"/>
              <a:t>8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416300" y="19399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-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632200" y="2688679"/>
            <a:ext cx="19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165</a:t>
            </a:r>
            <a:r>
              <a:rPr lang="en-US" sz="3200" baseline="-25000" dirty="0" smtClean="0"/>
              <a:t>8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3708400" y="1317079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4  13</a:t>
            </a:r>
            <a:r>
              <a:rPr lang="en-US" baseline="-25000" dirty="0" smtClean="0"/>
              <a:t>8</a:t>
            </a:r>
            <a:endParaRPr lang="en-US" baseline="-25000" dirty="0"/>
          </a:p>
        </p:txBody>
      </p:sp>
      <p:cxnSp>
        <p:nvCxnSpPr>
          <p:cNvPr id="48" name="Straight Connector 47"/>
          <p:cNvCxnSpPr>
            <a:endCxn id="44" idx="0"/>
          </p:cNvCxnSpPr>
          <p:nvPr/>
        </p:nvCxnSpPr>
        <p:spPr>
          <a:xfrm>
            <a:off x="39878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95700" y="1686411"/>
            <a:ext cx="311150" cy="4217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0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chemeClr val="bg1"/>
                </a:solidFill>
              </a:rPr>
              <a:t>Decimal (base 10)</a:t>
            </a:r>
            <a:endParaRPr lang="en-US" sz="3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0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2332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00789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5312229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99937761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412684406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>
              <a:buClr>
                <a:schemeClr val="tx1"/>
              </a:buClr>
            </a:pPr>
            <a:r>
              <a:rPr lang="en-US" sz="3200" dirty="0" smtClean="0"/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369149590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Sign and Magnitude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288848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Sign and Magnitude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							</a:t>
            </a:r>
            <a:r>
              <a:rPr lang="en-US" sz="3200" dirty="0" smtClean="0">
                <a:solidFill>
                  <a:srgbClr val="FFFFFF"/>
                </a:solidFill>
              </a:rPr>
              <a:t>1000</a:t>
            </a:r>
            <a:r>
              <a:rPr lang="is-IS" sz="3200" dirty="0" smtClean="0">
                <a:solidFill>
                  <a:srgbClr val="FFFFFF"/>
                </a:solidFill>
              </a:rPr>
              <a:t>…0</a:t>
            </a:r>
            <a:r>
              <a:rPr lang="en-US" sz="3200" dirty="0" smtClean="0">
                <a:solidFill>
                  <a:srgbClr val="FFFFFF"/>
                </a:solidFill>
              </a:rPr>
              <a:t>11010</a:t>
            </a:r>
          </a:p>
          <a:p>
            <a:pPr>
              <a:buClr>
                <a:schemeClr val="tx1"/>
              </a:buClr>
            </a:pPr>
            <a:endParaRPr lang="en-US" sz="3200" dirty="0" smtClean="0"/>
          </a:p>
        </p:txBody>
      </p:sp>
      <p:sp>
        <p:nvSpPr>
          <p:cNvPr id="20" name="Left Bracket 19"/>
          <p:cNvSpPr/>
          <p:nvPr/>
        </p:nvSpPr>
        <p:spPr>
          <a:xfrm rot="16200000">
            <a:off x="4714253" y="51673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5928038" y="4232974"/>
            <a:ext cx="126390" cy="211453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5026" y="52817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766" y="5288612"/>
            <a:ext cx="2518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115636034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Sign and Magnitude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							1</a:t>
            </a:r>
            <a:r>
              <a:rPr lang="en-US" sz="3200" dirty="0" smtClean="0">
                <a:solidFill>
                  <a:srgbClr val="FFFFFF"/>
                </a:solidFill>
              </a:rPr>
              <a:t>000</a:t>
            </a:r>
            <a:r>
              <a:rPr lang="is-IS" sz="3200" dirty="0" smtClean="0">
                <a:solidFill>
                  <a:srgbClr val="FFFFFF"/>
                </a:solidFill>
              </a:rPr>
              <a:t>…0</a:t>
            </a:r>
            <a:r>
              <a:rPr lang="en-US" sz="3200" dirty="0" smtClean="0">
                <a:solidFill>
                  <a:srgbClr val="FFFFFF"/>
                </a:solidFill>
              </a:rPr>
              <a:t>11010</a:t>
            </a:r>
          </a:p>
          <a:p>
            <a:pPr>
              <a:buClr>
                <a:schemeClr val="tx1"/>
              </a:buClr>
            </a:pPr>
            <a:endParaRPr lang="en-US" sz="3200" dirty="0" smtClean="0"/>
          </a:p>
        </p:txBody>
      </p:sp>
      <p:sp>
        <p:nvSpPr>
          <p:cNvPr id="20" name="Left Bracket 19"/>
          <p:cNvSpPr/>
          <p:nvPr/>
        </p:nvSpPr>
        <p:spPr>
          <a:xfrm rot="16200000">
            <a:off x="4714253" y="51673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5928038" y="4232974"/>
            <a:ext cx="126390" cy="211453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5026" y="52817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766" y="5288612"/>
            <a:ext cx="2518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226637511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Sign and Magnitude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							</a:t>
            </a:r>
            <a:r>
              <a:rPr lang="en-US" sz="3200" dirty="0" smtClean="0">
                <a:solidFill>
                  <a:srgbClr val="000000"/>
                </a:solidFill>
              </a:rPr>
              <a:t>1000</a:t>
            </a:r>
            <a:r>
              <a:rPr lang="is-IS" sz="3200" dirty="0" smtClean="0">
                <a:solidFill>
                  <a:srgbClr val="000000"/>
                </a:solidFill>
              </a:rPr>
              <a:t>…0</a:t>
            </a:r>
            <a:r>
              <a:rPr lang="en-US" sz="3200" dirty="0" smtClean="0">
                <a:solidFill>
                  <a:srgbClr val="000000"/>
                </a:solidFill>
              </a:rPr>
              <a:t>11010</a:t>
            </a:r>
          </a:p>
          <a:p>
            <a:pPr>
              <a:buClr>
                <a:schemeClr val="tx1"/>
              </a:buClr>
            </a:pPr>
            <a:endParaRPr lang="en-US" sz="3200" dirty="0" smtClean="0"/>
          </a:p>
        </p:txBody>
      </p:sp>
      <p:sp>
        <p:nvSpPr>
          <p:cNvPr id="20" name="Left Bracket 19"/>
          <p:cNvSpPr/>
          <p:nvPr/>
        </p:nvSpPr>
        <p:spPr>
          <a:xfrm rot="16200000">
            <a:off x="4714253" y="51673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5928038" y="4232974"/>
            <a:ext cx="126390" cy="211453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5026" y="52817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766" y="5288612"/>
            <a:ext cx="2518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4069563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7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Signed Numbers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8" name="Left Bracket 7"/>
          <p:cNvSpPr/>
          <p:nvPr/>
        </p:nvSpPr>
        <p:spPr>
          <a:xfrm rot="16200000">
            <a:off x="3082194" y="1589836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3368053" y="15986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3655210" y="1590905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42826" y="17130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353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8578" y="1714087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14" name="Left Bracket 13"/>
          <p:cNvSpPr/>
          <p:nvPr/>
        </p:nvSpPr>
        <p:spPr>
          <a:xfrm rot="16200000">
            <a:off x="3950548" y="1586392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7545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6" name="Left Bracket 15"/>
          <p:cNvSpPr/>
          <p:nvPr/>
        </p:nvSpPr>
        <p:spPr>
          <a:xfrm rot="16200000">
            <a:off x="2796007" y="1614798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1773" y="1710642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(-11010)</a:t>
            </a:r>
            <a:r>
              <a:rPr lang="en-US" sz="4400" baseline="-25000" dirty="0" smtClean="0"/>
              <a:t>2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42920"/>
            <a:ext cx="87160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Approaches to represent signed numbers using only 0s and 1s:</a:t>
            </a:r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Sign and Magnitude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								1000</a:t>
            </a:r>
            <a:r>
              <a:rPr lang="is-IS" sz="3200" dirty="0" smtClean="0"/>
              <a:t>…0</a:t>
            </a:r>
            <a:r>
              <a:rPr lang="en-US" sz="3200" dirty="0" smtClean="0"/>
              <a:t>11010</a:t>
            </a:r>
          </a:p>
          <a:p>
            <a:pPr>
              <a:buClr>
                <a:schemeClr val="tx1"/>
              </a:buClr>
            </a:pPr>
            <a:endParaRPr lang="en-US" sz="3200" dirty="0" smtClean="0"/>
          </a:p>
          <a:p>
            <a:pPr marL="457200" indent="-457200">
              <a:buClr>
                <a:schemeClr val="tx1"/>
              </a:buClr>
              <a:buFont typeface="Arial"/>
              <a:buChar char="•"/>
            </a:pPr>
            <a:r>
              <a:rPr lang="en-US" sz="3200" dirty="0" smtClean="0">
                <a:solidFill>
                  <a:srgbClr val="C0504D"/>
                </a:solidFill>
              </a:rPr>
              <a:t>Two’s Complement</a:t>
            </a:r>
            <a:endParaRPr lang="en-US" sz="3200" dirty="0">
              <a:solidFill>
                <a:srgbClr val="C0504D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4714253" y="5167344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5928038" y="4232974"/>
            <a:ext cx="126390" cy="2114533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5026" y="5281729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3766" y="5288612"/>
            <a:ext cx="2518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magnitude</a:t>
            </a:r>
          </a:p>
        </p:txBody>
      </p:sp>
    </p:spTree>
    <p:extLst>
      <p:ext uri="{BB962C8B-B14F-4D97-AF65-F5344CB8AC3E}">
        <p14:creationId xmlns:p14="http://schemas.microsoft.com/office/powerpoint/2010/main" val="171753753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5143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a k-bit two’s complement representation of a number: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5269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a k-bit two’s complement representation of a number:</a:t>
            </a:r>
          </a:p>
          <a:p>
            <a:r>
              <a:rPr lang="en-US" dirty="0" smtClean="0"/>
              <a:t>A positive integer is represented in its (k-1)-bit unsigned binary representation, padded with a 0 to its left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7386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a k-bit two’s complement representation of a number:</a:t>
            </a:r>
          </a:p>
          <a:p>
            <a:r>
              <a:rPr lang="en-US" dirty="0" smtClean="0"/>
              <a:t>A positive integer is represented in its (k-1)-bit unsigned binary representation, padded with a 0 to its left</a:t>
            </a:r>
          </a:p>
          <a:p>
            <a:r>
              <a:rPr lang="en-US" dirty="0" smtClean="0"/>
              <a:t>The sum of a number and its additive inverse is 2</a:t>
            </a:r>
            <a:r>
              <a:rPr lang="en-US" baseline="30000" dirty="0" smtClean="0"/>
              <a:t>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331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8900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chemeClr val="bg1"/>
                </a:solidFill>
              </a:rPr>
              <a:t>00011010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60241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chemeClr val="bg1"/>
                </a:solidFill>
              </a:rPr>
              <a:t>00011010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285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6213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29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1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75954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3381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1 1 1 0 0 1 1 0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1 0 0 0 0 0 0 0 0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1     1      1      1     1      1       1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89787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1 1 1 0 0 1 1 0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1     1      1      1     1      1       1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9710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1 1 0 0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1     1      1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3622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1 1 0 0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1     1      1</a:t>
            </a:r>
            <a:r>
              <a:rPr lang="en-US" dirty="0" smtClean="0"/>
              <a:t>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69281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1 1 0 0</a:t>
            </a:r>
            <a:r>
              <a:rPr lang="en-US" sz="4400" dirty="0" smtClean="0"/>
              <a:t>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1     1</a:t>
            </a:r>
            <a:r>
              <a:rPr lang="en-US" dirty="0" smtClean="0"/>
              <a:t>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18152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1 1 0</a:t>
            </a:r>
            <a:r>
              <a:rPr lang="en-US" sz="4400" dirty="0" smtClean="0"/>
              <a:t>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8142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1 1 </a:t>
            </a:r>
            <a:r>
              <a:rPr lang="en-US" sz="4400" dirty="0" smtClean="0"/>
              <a:t>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7618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1 0 0 1 1 0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</a:t>
            </a:r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65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95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1 1 0 0 1 1 0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0982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1 1 1 0 0 1 1 0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9240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11100110</a:t>
            </a:r>
            <a:r>
              <a:rPr lang="en-US" sz="4400" dirty="0" smtClean="0"/>
              <a:t>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1 1 1 0 0 1 1 0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844800" y="4686299"/>
            <a:ext cx="3746500" cy="794841"/>
          </a:xfrm>
          <a:prstGeom prst="ellipse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6728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(00011010)</a:t>
            </a:r>
            <a:r>
              <a:rPr lang="en-US" sz="4400" baseline="-25000" dirty="0" smtClean="0"/>
              <a:t>8 bit 2’s complement</a:t>
            </a: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8" name="Left Bracket 7"/>
          <p:cNvSpPr/>
          <p:nvPr/>
        </p:nvSpPr>
        <p:spPr>
          <a:xfrm rot="16200000">
            <a:off x="3911699" y="760331"/>
            <a:ext cx="124254" cy="192028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0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(-26)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= (11100110)</a:t>
            </a:r>
            <a:r>
              <a:rPr lang="en-US" sz="4400" baseline="-25000" dirty="0"/>
              <a:t>8 bit 2’s 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0 0 0 1 1 0 1 0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1 1 1 0 0 1 1 0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-26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2200" y="1739900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7 bits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74325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36582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= (45)</a:t>
            </a:r>
            <a:r>
              <a:rPr lang="en-US" sz="4400" baseline="-25000" dirty="0" smtClean="0">
                <a:solidFill>
                  <a:srgbClr val="FFFFFF"/>
                </a:solidFill>
              </a:rPr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82099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</a:t>
            </a:r>
            <a:r>
              <a:rPr lang="en-US" sz="4400" dirty="0" smtClean="0">
                <a:solidFill>
                  <a:srgbClr val="FFFFFF"/>
                </a:solidFill>
              </a:rPr>
              <a:t>45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08185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</a:t>
            </a:r>
            <a:r>
              <a:rPr lang="en-US" sz="4400" dirty="0" smtClean="0">
                <a:solidFill>
                  <a:srgbClr val="FFFFFF"/>
                </a:solidFill>
              </a:rPr>
              <a:t>45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8673461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0443166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81661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7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86491864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</a:rPr>
              <a:t>1 1 1 0 1 0 1 0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0 0 0 1 0 1 1 0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1     1      1      1     1      1       1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65994906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rgbClr val="FFFFFF"/>
                </a:solidFill>
              </a:rPr>
              <a:t>0 0 0 1 0 1 1 0</a:t>
            </a:r>
            <a:endParaRPr lang="en-US" baseline="-25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1     1      1      1     1      1       1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96937438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1     1      1      1     1      1       1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11116466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1     1      1      1     1      1</a:t>
            </a:r>
            <a:r>
              <a:rPr lang="en-US" dirty="0" smtClean="0"/>
              <a:t>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1694881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1     1      1      1     1</a:t>
            </a:r>
            <a:r>
              <a:rPr lang="en-US" dirty="0" smtClean="0"/>
              <a:t>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90038240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1</a:t>
            </a:r>
            <a:r>
              <a:rPr lang="en-US" sz="4400" dirty="0" smtClean="0"/>
              <a:t>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1     1      1      1     </a:t>
            </a:r>
            <a:r>
              <a:rPr lang="en-US" dirty="0" smtClean="0"/>
              <a:t>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772530216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1     1      1</a:t>
            </a:r>
            <a:r>
              <a:rPr lang="en-US" dirty="0" smtClean="0"/>
              <a:t>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87743520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FFFF"/>
                </a:solidFill>
              </a:rPr>
              <a:t>0</a:t>
            </a:r>
            <a:r>
              <a:rPr lang="en-US" sz="4400" dirty="0" smtClean="0"/>
              <a:t>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1     1</a:t>
            </a:r>
            <a:r>
              <a:rPr lang="en-US" dirty="0" smtClean="0"/>
              <a:t>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1241776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</a:t>
            </a:r>
            <a:r>
              <a:rPr lang="en-US" sz="4400" dirty="0" smtClean="0">
                <a:solidFill>
                  <a:schemeClr val="bg1"/>
                </a:solidFill>
              </a:rPr>
              <a:t>0</a:t>
            </a:r>
            <a:r>
              <a:rPr lang="en-US" sz="4400" dirty="0" smtClean="0"/>
              <a:t> 0 0 1 0 1 1 0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dirty="0" smtClean="0"/>
              <a:t>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662803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0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0 0 0 1 0 1 1 0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889499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+x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98812269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0 0 0 1 0 1 1 0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3600" y="4065537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-x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787899"/>
            <a:ext cx="774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22</a:t>
            </a:r>
            <a:endParaRPr lang="en-US" sz="3200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891627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</a:t>
            </a:r>
            <a:r>
              <a:rPr lang="en-US" sz="4400" dirty="0" smtClean="0">
                <a:solidFill>
                  <a:srgbClr val="FFFFFF"/>
                </a:solidFill>
              </a:rPr>
              <a:t>-22</a:t>
            </a:r>
            <a:r>
              <a:rPr lang="en-US" sz="4400" dirty="0" smtClean="0"/>
              <a:t>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0 0 0 1 0 1 1 0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787899"/>
            <a:ext cx="774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22</a:t>
            </a:r>
            <a:endParaRPr lang="en-US" sz="3200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5200" y="3895923"/>
            <a:ext cx="774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-22</a:t>
            </a:r>
            <a:endParaRPr lang="en-US" sz="32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2080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14" y="1054101"/>
            <a:ext cx="8992146" cy="135422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4400" dirty="0" smtClean="0"/>
              <a:t>(00101101)</a:t>
            </a:r>
            <a:r>
              <a:rPr lang="en-US" sz="4400" baseline="-25000" dirty="0" smtClean="0"/>
              <a:t>8 bit 2’s complement</a:t>
            </a:r>
            <a:r>
              <a:rPr lang="en-US" sz="4400" dirty="0"/>
              <a:t> </a:t>
            </a:r>
            <a:r>
              <a:rPr lang="en-US" sz="4400" dirty="0" smtClean="0"/>
              <a:t>= (45)</a:t>
            </a:r>
            <a:r>
              <a:rPr lang="en-US" sz="4400" baseline="-25000" dirty="0" smtClean="0"/>
              <a:t>10</a:t>
            </a:r>
          </a:p>
          <a:p>
            <a:pPr marL="457200" lvl="1" indent="0">
              <a:buNone/>
            </a:pPr>
            <a:endParaRPr lang="en-US" sz="4400" dirty="0" smtClean="0"/>
          </a:p>
          <a:p>
            <a:pPr marL="457200" lvl="1" indent="0">
              <a:buNone/>
            </a:pPr>
            <a:endParaRPr lang="en-US" sz="44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81114" y="2286001"/>
            <a:ext cx="8992146" cy="1354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4400" dirty="0" smtClean="0"/>
              <a:t>(11101010)</a:t>
            </a:r>
            <a:r>
              <a:rPr lang="en-US" sz="4400" baseline="-25000" dirty="0"/>
              <a:t>8 bit 2’s </a:t>
            </a:r>
            <a:r>
              <a:rPr lang="en-US" sz="4400" baseline="-25000" dirty="0" smtClean="0"/>
              <a:t>complement</a:t>
            </a:r>
            <a:r>
              <a:rPr lang="en-US" sz="4400" dirty="0" smtClean="0"/>
              <a:t> = (-22)</a:t>
            </a:r>
            <a:r>
              <a:rPr lang="en-US" sz="4400" baseline="-25000" dirty="0" smtClean="0"/>
              <a:t>10</a:t>
            </a:r>
            <a:r>
              <a:rPr lang="en-US" sz="4400" dirty="0" smtClean="0"/>
              <a:t> </a:t>
            </a:r>
          </a:p>
          <a:p>
            <a:pPr marL="457200" lvl="1" indent="0">
              <a:buFont typeface="Arial"/>
              <a:buNone/>
            </a:pPr>
            <a:endParaRPr lang="en-US" sz="4400" dirty="0" smtClean="0"/>
          </a:p>
          <a:p>
            <a:pPr marL="457200" lvl="1" indent="0">
              <a:buFont typeface="Arial"/>
              <a:buNone/>
            </a:pPr>
            <a:endParaRPr lang="en-US" sz="4400" dirty="0" smtClean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Two’s Complement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7700" y="4047579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1 1 1 0 1 0 1 0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2946400" y="468629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0 0 0 1 0 1 1 0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2971800" y="4518054"/>
            <a:ext cx="26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06700" y="526677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1 0 0 0 0 0 0 0 0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82900" y="3895179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1     1      1      1     1      1       1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540500" y="4264511"/>
            <a:ext cx="673100" cy="240843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64400" y="4787899"/>
            <a:ext cx="774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22</a:t>
            </a:r>
            <a:endParaRPr lang="en-US" sz="3200" dirty="0">
              <a:solidFill>
                <a:srgbClr val="FF66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591300" y="5126116"/>
            <a:ext cx="622300" cy="0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213600" y="5843031"/>
            <a:ext cx="77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2</a:t>
            </a:r>
            <a:r>
              <a:rPr lang="en-US" baseline="30000" dirty="0" smtClean="0">
                <a:solidFill>
                  <a:srgbClr val="FF6600"/>
                </a:solidFill>
              </a:rPr>
              <a:t>8</a:t>
            </a:r>
            <a:endParaRPr lang="en-US" baseline="30000" dirty="0">
              <a:solidFill>
                <a:srgbClr val="FF66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540500" y="5698648"/>
            <a:ext cx="673100" cy="337572"/>
          </a:xfrm>
          <a:prstGeom prst="straightConnector1">
            <a:avLst/>
          </a:prstGeom>
          <a:ln w="25400" cmpd="sng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2900" y="5368379"/>
            <a:ext cx="3568700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16200000">
            <a:off x="2101727" y="154622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16200000">
            <a:off x="2387586" y="155503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rot="16200000">
            <a:off x="2674743" y="1547294"/>
            <a:ext cx="126388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62359" y="166941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6307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8111" y="1670476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8</a:t>
            </a:r>
          </a:p>
        </p:txBody>
      </p:sp>
      <p:sp>
        <p:nvSpPr>
          <p:cNvPr id="35" name="Left Bracket 34"/>
          <p:cNvSpPr/>
          <p:nvPr/>
        </p:nvSpPr>
        <p:spPr>
          <a:xfrm rot="16200000">
            <a:off x="2970081" y="1542781"/>
            <a:ext cx="124250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737078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39" name="Left Bracket 38"/>
          <p:cNvSpPr/>
          <p:nvPr/>
        </p:nvSpPr>
        <p:spPr>
          <a:xfrm rot="16200000">
            <a:off x="1815540" y="1571187"/>
            <a:ext cx="127697" cy="207906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581306" y="1667031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16</a:t>
            </a:r>
          </a:p>
        </p:txBody>
      </p:sp>
      <p:sp>
        <p:nvSpPr>
          <p:cNvPr id="41" name="Left Bracket 40"/>
          <p:cNvSpPr/>
          <p:nvPr/>
        </p:nvSpPr>
        <p:spPr>
          <a:xfrm rot="16200000">
            <a:off x="1263887" y="1539305"/>
            <a:ext cx="124253" cy="261274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ket 41"/>
          <p:cNvSpPr/>
          <p:nvPr/>
        </p:nvSpPr>
        <p:spPr>
          <a:xfrm rot="16200000">
            <a:off x="1549746" y="1548113"/>
            <a:ext cx="125320" cy="244725"/>
          </a:xfrm>
          <a:prstGeom prst="leftBracket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0271" y="1672023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64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2266" y="1668578"/>
            <a:ext cx="59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5200" y="3895923"/>
            <a:ext cx="774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6600"/>
                </a:solidFill>
              </a:rPr>
              <a:t>-22</a:t>
            </a:r>
            <a:endParaRPr lang="en-US" sz="32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96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60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401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3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5359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693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/>
              <a:t>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081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3564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99  </a:t>
            </a:r>
          </a:p>
        </p:txBody>
      </p:sp>
    </p:spTree>
    <p:extLst>
      <p:ext uri="{BB962C8B-B14F-4D97-AF65-F5344CB8AC3E}">
        <p14:creationId xmlns:p14="http://schemas.microsoft.com/office/powerpoint/2010/main" val="94447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99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</a:p>
        </p:txBody>
      </p:sp>
    </p:spTree>
    <p:extLst>
      <p:ext uri="{BB962C8B-B14F-4D97-AF65-F5344CB8AC3E}">
        <p14:creationId xmlns:p14="http://schemas.microsoft.com/office/powerpoint/2010/main" val="266968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99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101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051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  5  </a:t>
            </a:r>
          </a:p>
          <a:p>
            <a:pPr marL="457200" lvl="1" indent="0">
              <a:buNone/>
            </a:pPr>
            <a:r>
              <a:rPr lang="en-US" sz="2400" dirty="0" smtClean="0"/>
              <a:t>  6  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  8  </a:t>
            </a:r>
          </a:p>
          <a:p>
            <a:pPr marL="457200" lvl="1" indent="0">
              <a:buNone/>
            </a:pPr>
            <a:r>
              <a:rPr lang="en-US" sz="2400" dirty="0" smtClean="0"/>
              <a:t>  9  </a:t>
            </a:r>
          </a:p>
          <a:p>
            <a:pPr marL="457200" lvl="1" indent="0">
              <a:buNone/>
            </a:pPr>
            <a:r>
              <a:rPr lang="en-US" sz="2400" dirty="0" smtClean="0"/>
              <a:t>10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Decimal (base 10)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99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101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066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07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14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4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2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8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48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2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84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9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44  </a:t>
            </a:r>
          </a:p>
          <a:p>
            <a:pPr lvl="1">
              <a:spcBef>
                <a:spcPct val="2000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352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44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31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44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940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24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44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716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  <a:p>
            <a:pPr marL="457200" lvl="1" indent="0">
              <a:buNone/>
            </a:pPr>
            <a:r>
              <a:rPr lang="en-US" sz="2400" dirty="0" smtClean="0"/>
              <a:t>13</a:t>
            </a:r>
          </a:p>
          <a:p>
            <a:pPr marL="457200" lvl="1" indent="0">
              <a:buNone/>
            </a:pPr>
            <a:r>
              <a:rPr lang="en-US" sz="2400" dirty="0" smtClean="0"/>
              <a:t>14</a:t>
            </a:r>
          </a:p>
          <a:p>
            <a:pPr marL="457200" lvl="1" indent="0">
              <a:buNone/>
            </a:pPr>
            <a:r>
              <a:rPr lang="en-US" sz="2400" dirty="0" smtClean="0"/>
              <a:t>20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base 5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312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21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22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44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101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137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18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2827652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273520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357591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115040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</p:spTree>
    <p:extLst>
      <p:ext uri="{BB962C8B-B14F-4D97-AF65-F5344CB8AC3E}">
        <p14:creationId xmlns:p14="http://schemas.microsoft.com/office/powerpoint/2010/main" val="110395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13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14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15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16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17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77  </a:t>
            </a:r>
          </a:p>
          <a:p>
            <a:pPr lvl="1">
              <a:spcBef>
                <a:spcPct val="20000"/>
              </a:spcBef>
            </a:pP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0617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13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14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15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16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17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77  </a:t>
            </a:r>
          </a:p>
          <a:p>
            <a:pPr lvl="1">
              <a:spcBef>
                <a:spcPct val="20000"/>
              </a:spcBef>
            </a:pP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97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39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13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14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15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16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17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 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77  </a:t>
            </a:r>
          </a:p>
          <a:p>
            <a:pPr lvl="1">
              <a:spcBef>
                <a:spcPct val="20000"/>
              </a:spcBef>
            </a:pP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79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13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14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15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16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17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 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FFFF"/>
                </a:solidFill>
              </a:rPr>
              <a:t>77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8406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2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3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4</a:t>
            </a:r>
          </a:p>
          <a:p>
            <a:pPr marL="457200" lvl="1" indent="0">
              <a:buNone/>
            </a:pPr>
            <a:r>
              <a:rPr lang="en-US" sz="2400" dirty="0" smtClean="0"/>
              <a:t>  5</a:t>
            </a:r>
          </a:p>
          <a:p>
            <a:pPr marL="457200" lvl="1" indent="0">
              <a:buNone/>
            </a:pPr>
            <a:r>
              <a:rPr lang="en-US" sz="2400" dirty="0" smtClean="0"/>
              <a:t>  6</a:t>
            </a:r>
          </a:p>
          <a:p>
            <a:pPr marL="457200" lvl="1" indent="0">
              <a:buNone/>
            </a:pPr>
            <a:r>
              <a:rPr lang="en-US" sz="2400" dirty="0" smtClean="0"/>
              <a:t>  7  </a:t>
            </a:r>
          </a:p>
          <a:p>
            <a:pPr marL="457200" lvl="1" indent="0">
              <a:buNone/>
            </a:pPr>
            <a:r>
              <a:rPr lang="en-US" sz="2400" dirty="0" smtClean="0"/>
              <a:t>10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11</a:t>
            </a:r>
          </a:p>
          <a:p>
            <a:pPr marL="457200" lvl="1" indent="0">
              <a:buNone/>
            </a:pPr>
            <a:r>
              <a:rPr lang="en-US" sz="2400" dirty="0" smtClean="0"/>
              <a:t>12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Octal (base 8)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13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14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15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16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17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21 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77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100  </a:t>
            </a:r>
            <a:endParaRPr lang="en-US" sz="2400" dirty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</a:t>
            </a:r>
            <a:r>
              <a:rPr lang="mr-IN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46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09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162254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</a:t>
            </a:r>
          </a:p>
          <a:p>
            <a:pPr marL="457200" lvl="1" indent="0">
              <a:buNone/>
            </a:pPr>
            <a:r>
              <a:rPr lang="en-US" sz="2400" dirty="0" smtClean="0"/>
              <a:t>  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272421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</a:t>
            </a:r>
          </a:p>
          <a:p>
            <a:pPr marL="457200" lvl="1" indent="0">
              <a:buNone/>
            </a:pPr>
            <a:r>
              <a:rPr lang="en-US" sz="2400" dirty="0" smtClean="0"/>
              <a:t>  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11746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232072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282429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18573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5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104590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110</a:t>
            </a:r>
          </a:p>
          <a:p>
            <a:pPr marL="457200" lvl="1" indent="0">
              <a:buNone/>
            </a:pPr>
            <a:r>
              <a:rPr lang="en-US" sz="2400" dirty="0" smtClean="0"/>
              <a:t>  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271556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110</a:t>
            </a:r>
          </a:p>
          <a:p>
            <a:pPr marL="457200" lvl="1" indent="0">
              <a:buNone/>
            </a:pPr>
            <a:r>
              <a:rPr lang="en-US" sz="2400" dirty="0" smtClean="0"/>
              <a:t>  111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392159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110</a:t>
            </a:r>
          </a:p>
          <a:p>
            <a:pPr marL="457200" lvl="1" indent="0">
              <a:buNone/>
            </a:pPr>
            <a:r>
              <a:rPr lang="en-US" sz="2400" dirty="0" smtClean="0"/>
              <a:t>  111</a:t>
            </a:r>
          </a:p>
          <a:p>
            <a:pPr marL="457200" lvl="1" indent="0">
              <a:buNone/>
            </a:pPr>
            <a:r>
              <a:rPr lang="en-US" sz="2400" dirty="0" smtClean="0"/>
              <a:t>1000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223742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110</a:t>
            </a:r>
          </a:p>
          <a:p>
            <a:pPr marL="457200" lvl="1" indent="0">
              <a:buNone/>
            </a:pPr>
            <a:r>
              <a:rPr lang="en-US" sz="2400" dirty="0" smtClean="0"/>
              <a:t>  111</a:t>
            </a:r>
          </a:p>
          <a:p>
            <a:pPr marL="457200" lvl="1" indent="0">
              <a:buNone/>
            </a:pPr>
            <a:r>
              <a:rPr lang="en-US" sz="2400" dirty="0" smtClean="0"/>
              <a:t>1000</a:t>
            </a:r>
          </a:p>
          <a:p>
            <a:pPr marL="457200" lvl="1" indent="0">
              <a:buNone/>
            </a:pPr>
            <a:r>
              <a:rPr lang="en-US" sz="2400" dirty="0" smtClean="0"/>
              <a:t>1001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147970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6129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      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  1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  10</a:t>
            </a:r>
          </a:p>
          <a:p>
            <a:pPr marL="457200" lvl="1" indent="0">
              <a:buNone/>
            </a:pPr>
            <a:r>
              <a:rPr lang="en-US" sz="2400" dirty="0" smtClean="0"/>
              <a:t>    11</a:t>
            </a:r>
          </a:p>
          <a:p>
            <a:pPr marL="457200" lvl="1" indent="0">
              <a:buNone/>
            </a:pPr>
            <a:r>
              <a:rPr lang="en-US" sz="2400" dirty="0" smtClean="0"/>
              <a:t>  100</a:t>
            </a:r>
          </a:p>
          <a:p>
            <a:pPr marL="457200" lvl="1" indent="0">
              <a:buNone/>
            </a:pPr>
            <a:r>
              <a:rPr lang="en-US" sz="2400" dirty="0" smtClean="0"/>
              <a:t>  101</a:t>
            </a:r>
          </a:p>
          <a:p>
            <a:pPr marL="457200" lvl="1" indent="0">
              <a:buNone/>
            </a:pPr>
            <a:r>
              <a:rPr lang="en-US" sz="2400" dirty="0" smtClean="0"/>
              <a:t>  110</a:t>
            </a:r>
          </a:p>
          <a:p>
            <a:pPr marL="457200" lvl="1" indent="0">
              <a:buNone/>
            </a:pPr>
            <a:r>
              <a:rPr lang="en-US" sz="2400" dirty="0" smtClean="0"/>
              <a:t>  111</a:t>
            </a:r>
          </a:p>
          <a:p>
            <a:pPr marL="457200" lvl="1" indent="0">
              <a:buNone/>
            </a:pPr>
            <a:r>
              <a:rPr lang="en-US" sz="2400" dirty="0" smtClean="0"/>
              <a:t>1000</a:t>
            </a:r>
          </a:p>
          <a:p>
            <a:pPr marL="457200" lvl="1" indent="0">
              <a:buNone/>
            </a:pPr>
            <a:r>
              <a:rPr lang="en-US" sz="2400" dirty="0" smtClean="0"/>
              <a:t>1001</a:t>
            </a:r>
          </a:p>
          <a:p>
            <a:pPr marL="457200" lvl="1" indent="0">
              <a:buNone/>
            </a:pPr>
            <a:r>
              <a:rPr lang="en-US" sz="2400" dirty="0" smtClean="0"/>
              <a:t>1010</a:t>
            </a:r>
          </a:p>
          <a:p>
            <a:pPr marL="457200" lvl="1" indent="0">
              <a:buNone/>
            </a:pPr>
            <a:r>
              <a:rPr lang="mr-IN" sz="2400" dirty="0" smtClean="0"/>
              <a:t>…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Binary (base 2)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</a:t>
            </a:r>
          </a:p>
        </p:txBody>
      </p:sp>
    </p:spTree>
    <p:extLst>
      <p:ext uri="{BB962C8B-B14F-4D97-AF65-F5344CB8AC3E}">
        <p14:creationId xmlns:p14="http://schemas.microsoft.com/office/powerpoint/2010/main" val="70394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3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45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4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8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99" y="1193800"/>
            <a:ext cx="8817901" cy="5461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Data in the computer’s memory is represented using units that can each be in one of 2-states (0 or 1).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Data is represented digitally, using binary numbers 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Kinds of data: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chemeClr val="accent2"/>
                </a:solidFill>
              </a:rPr>
              <a:t>Numbers:</a:t>
            </a:r>
            <a:r>
              <a:rPr lang="en-US" sz="2400" dirty="0" smtClean="0"/>
              <a:t> Represented in binary</a:t>
            </a:r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Text</a:t>
            </a:r>
            <a:endParaRPr lang="en-US" sz="2400" dirty="0" smtClean="0"/>
          </a:p>
          <a:p>
            <a:pPr lvl="1">
              <a:buClr>
                <a:schemeClr val="tx1"/>
              </a:buClr>
            </a:pPr>
            <a:r>
              <a:rPr lang="en-US" sz="2400" dirty="0" smtClean="0">
                <a:solidFill>
                  <a:srgbClr val="C0504D"/>
                </a:solidFill>
              </a:rPr>
              <a:t>Images</a:t>
            </a:r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Digital Data</a:t>
            </a:r>
            <a:endParaRPr lang="en-US" sz="3100" dirty="0">
              <a:solidFill>
                <a:srgbClr val="4F6228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37430" y="3565287"/>
            <a:ext cx="1673919" cy="2791062"/>
            <a:chOff x="7137430" y="3501787"/>
            <a:chExt cx="1673919" cy="2791062"/>
          </a:xfrm>
        </p:grpSpPr>
        <p:sp>
          <p:nvSpPr>
            <p:cNvPr id="22" name="Rectangle 21"/>
            <p:cNvSpPr/>
            <p:nvPr/>
          </p:nvSpPr>
          <p:spPr>
            <a:xfrm>
              <a:off x="7409158" y="3586388"/>
              <a:ext cx="1402191" cy="2706461"/>
            </a:xfrm>
            <a:prstGeom prst="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09158" y="412446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01101011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09158" y="4401462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10100010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9158" y="4678461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10011100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09158" y="4957283"/>
              <a:ext cx="14021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1200" dirty="0" smtClean="0"/>
                <a:t>01010001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09158" y="3607561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9158" y="5335882"/>
              <a:ext cx="14021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  <a:br>
                <a:rPr lang="is-IS" sz="800" b="1" dirty="0" smtClean="0"/>
              </a:br>
              <a:r>
                <a:rPr lang="is-IS" sz="800" b="1" dirty="0" smtClean="0"/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37430" y="415177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100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37430" y="4435841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101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37430" y="4721833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102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37430" y="4998846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solidFill>
                    <a:srgbClr val="FF0000"/>
                  </a:solidFill>
                </a:rPr>
                <a:t>103</a:t>
              </a:r>
              <a:endParaRPr lang="en-US" sz="8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88230" y="3501787"/>
              <a:ext cx="4000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00930" y="3603387"/>
              <a:ext cx="40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  <a:p>
              <a:r>
                <a:rPr lang="en-US" sz="600" b="1" dirty="0" smtClean="0">
                  <a:solidFill>
                    <a:srgbClr val="FF000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07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273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3601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698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7046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9097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1746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7320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72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7708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5900" y="1816100"/>
            <a:ext cx="2197100" cy="51943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400" dirty="0" smtClean="0"/>
              <a:t>0  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1  </a:t>
            </a:r>
          </a:p>
          <a:p>
            <a:pPr marL="457200" lvl="1" indent="0">
              <a:buNone/>
            </a:pPr>
            <a:r>
              <a:rPr lang="en-US" sz="2400" dirty="0"/>
              <a:t>2  </a:t>
            </a:r>
          </a:p>
          <a:p>
            <a:pPr marL="457200" lvl="1" indent="0">
              <a:buNone/>
            </a:pPr>
            <a:r>
              <a:rPr lang="en-US" sz="2400" dirty="0"/>
              <a:t>3 </a:t>
            </a:r>
          </a:p>
          <a:p>
            <a:pPr marL="457200" lvl="1" indent="0">
              <a:buNone/>
            </a:pPr>
            <a:r>
              <a:rPr lang="en-US" sz="2400" dirty="0" smtClean="0"/>
              <a:t>4  </a:t>
            </a:r>
          </a:p>
          <a:p>
            <a:pPr marL="457200" lvl="1" indent="0">
              <a:buNone/>
            </a:pPr>
            <a:r>
              <a:rPr lang="en-US" sz="2400" dirty="0" smtClean="0"/>
              <a:t>5  </a:t>
            </a:r>
          </a:p>
          <a:p>
            <a:pPr marL="457200" lvl="1" indent="0">
              <a:buNone/>
            </a:pPr>
            <a:r>
              <a:rPr lang="en-US" sz="2400" dirty="0" smtClean="0"/>
              <a:t>6  </a:t>
            </a:r>
          </a:p>
          <a:p>
            <a:pPr marL="457200" lvl="1" indent="0">
              <a:buNone/>
            </a:pPr>
            <a:r>
              <a:rPr lang="en-US" sz="2400" dirty="0" smtClean="0"/>
              <a:t>7  </a:t>
            </a:r>
          </a:p>
          <a:p>
            <a:pPr marL="457200" lvl="1" indent="0">
              <a:buNone/>
            </a:pPr>
            <a:r>
              <a:rPr lang="en-US" sz="2400" dirty="0" smtClean="0"/>
              <a:t>8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85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F6228"/>
                </a:solidFill>
              </a:rPr>
              <a:t>Lets Count </a:t>
            </a:r>
            <a:br>
              <a:rPr lang="en-US" dirty="0" smtClean="0">
                <a:solidFill>
                  <a:srgbClr val="4F6228"/>
                </a:solidFill>
              </a:rPr>
            </a:br>
            <a:r>
              <a:rPr lang="en-US" sz="2700" dirty="0" smtClean="0">
                <a:solidFill>
                  <a:srgbClr val="4F6228"/>
                </a:solidFill>
              </a:rPr>
              <a:t>Hexadecimal (base 16)</a:t>
            </a:r>
            <a:endParaRPr lang="en-US" sz="3100" dirty="0">
              <a:solidFill>
                <a:srgbClr val="4F6228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317500" y="1117601"/>
            <a:ext cx="9575800" cy="622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r>
              <a:rPr lang="en-US" dirty="0" smtClean="0">
                <a:solidFill>
                  <a:srgbClr val="FF6600"/>
                </a:solidFill>
              </a:rPr>
              <a:t>Digits: 0, 1, 2, 3, 4, 5, 6, 7, 8, 9, a, b, c, d, e, f</a:t>
            </a:r>
          </a:p>
        </p:txBody>
      </p:sp>
      <p:sp>
        <p:nvSpPr>
          <p:cNvPr id="2" name="Rectangle 1"/>
          <p:cNvSpPr/>
          <p:nvPr/>
        </p:nvSpPr>
        <p:spPr>
          <a:xfrm>
            <a:off x="17145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  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b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c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d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e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  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10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1816100"/>
            <a:ext cx="2743200" cy="400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400" dirty="0" smtClean="0"/>
              <a:t>12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13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19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1a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1b</a:t>
            </a:r>
          </a:p>
          <a:p>
            <a:pPr lvl="1">
              <a:spcBef>
                <a:spcPct val="20000"/>
              </a:spcBef>
            </a:pPr>
            <a:r>
              <a:rPr lang="mr-IN" sz="2400" dirty="0" smtClean="0"/>
              <a:t>…</a:t>
            </a:r>
            <a:endParaRPr lang="en-US" sz="2400" dirty="0" smtClean="0"/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1f</a:t>
            </a:r>
          </a:p>
          <a:p>
            <a:pPr lvl="1">
              <a:spcBef>
                <a:spcPct val="20000"/>
              </a:spcBef>
            </a:pPr>
            <a:r>
              <a:rPr lang="en-US" sz="2400" dirty="0" smtClean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7298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16612</TotalTime>
  <Words>14724</Words>
  <Application>Microsoft Macintosh PowerPoint</Application>
  <PresentationFormat>On-screen Show (4:3)</PresentationFormat>
  <Paragraphs>6115</Paragraphs>
  <Slides>383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383</vt:i4>
      </vt:variant>
    </vt:vector>
  </HeadingPairs>
  <TitlesOfParts>
    <vt:vector size="384" baseType="lpstr">
      <vt:lpstr>Office Theme</vt:lpstr>
      <vt:lpstr>Positional Number Systems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Digital Data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Decimal (base 10)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base 5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Octal (base 8)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Binary (base 2)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Lets Count  Hexadecimal (base 16)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Equivalent Representations</vt:lpstr>
      <vt:lpstr>Base Conversions</vt:lpstr>
      <vt:lpstr>Base Conversions</vt:lpstr>
      <vt:lpstr>Base Conversions</vt:lpstr>
      <vt:lpstr>Base Conversions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(i) base b  decimal</vt:lpstr>
      <vt:lpstr>Base Conversions</vt:lpstr>
      <vt:lpstr>Base Conversions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(ii) decimal  base b (demonstrated on b=2)</vt:lpstr>
      <vt:lpstr>Base Conversions</vt:lpstr>
      <vt:lpstr>Base Conversions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(iii) binary     hexadecimal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Addition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Subtraction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Signed Numbers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</vt:vector>
  </TitlesOfParts>
  <Company>NYU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Expressions </dc:title>
  <dc:creator>Itay Tal</dc:creator>
  <cp:lastModifiedBy>Itay Tal</cp:lastModifiedBy>
  <cp:revision>135</cp:revision>
  <dcterms:created xsi:type="dcterms:W3CDTF">2016-05-05T21:06:49Z</dcterms:created>
  <dcterms:modified xsi:type="dcterms:W3CDTF">2016-09-30T02:53:19Z</dcterms:modified>
</cp:coreProperties>
</file>